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57" r:id="rId4"/>
    <p:sldId id="259" r:id="rId5"/>
    <p:sldId id="260" r:id="rId6"/>
    <p:sldId id="261" r:id="rId7"/>
    <p:sldId id="264" r:id="rId8"/>
    <p:sldId id="263" r:id="rId9"/>
    <p:sldId id="287" r:id="rId10"/>
    <p:sldId id="265" r:id="rId11"/>
    <p:sldId id="262" r:id="rId12"/>
    <p:sldId id="269" r:id="rId13"/>
    <p:sldId id="270" r:id="rId14"/>
    <p:sldId id="272" r:id="rId15"/>
    <p:sldId id="273" r:id="rId16"/>
    <p:sldId id="288" r:id="rId17"/>
    <p:sldId id="289" r:id="rId18"/>
    <p:sldId id="290" r:id="rId19"/>
    <p:sldId id="266" r:id="rId20"/>
    <p:sldId id="291" r:id="rId21"/>
    <p:sldId id="278" r:id="rId22"/>
    <p:sldId id="280" r:id="rId23"/>
    <p:sldId id="283" r:id="rId24"/>
    <p:sldId id="271" r:id="rId25"/>
    <p:sldId id="293"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13 - Θέση ημερομηνίας"/>
          <p:cNvSpPr>
            <a:spLocks noGrp="1"/>
          </p:cNvSpPr>
          <p:nvPr>
            <p:ph type="dt" sz="half" idx="10"/>
          </p:nvPr>
        </p:nvSpPr>
        <p:spPr/>
        <p:txBody>
          <a:bodyPr/>
          <a:lstStyle>
            <a:lvl1pPr>
              <a:defRPr/>
            </a:lvl1pPr>
          </a:lstStyle>
          <a:p>
            <a:pPr>
              <a:defRPr/>
            </a:pPr>
            <a:fld id="{58F54701-468E-414E-BBBA-77FEB0AA4DE3}" type="datetimeFigureOut">
              <a:rPr lang="el-GR"/>
              <a:pPr>
                <a:defRPr/>
              </a:pPr>
              <a:t>18/6/2014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3CEC3E3D-3992-4CBB-B28E-9BC612F2694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FD0A9589-A9D1-465D-9BBD-E649D971FD27}" type="datetimeFigureOut">
              <a:rPr lang="el-GR"/>
              <a:pPr>
                <a:defRPr/>
              </a:pPr>
              <a:t>18/6/2014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17468D8E-0445-4FEC-A4B2-AF7A3C7564E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92E27B95-225F-4EAA-80D5-6FA7EBD55F04}" type="datetimeFigureOut">
              <a:rPr lang="el-GR"/>
              <a:pPr>
                <a:defRPr/>
              </a:pPr>
              <a:t>18/6/2014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0706C9A7-17B5-4D04-A356-B31CB310D94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C0DCF6EB-4ED0-4707-9C05-57F1B2242BC9}" type="datetimeFigureOut">
              <a:rPr lang="el-GR"/>
              <a:pPr>
                <a:defRPr/>
              </a:pPr>
              <a:t>18/6/2014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588E6C1D-065E-49DC-88CE-985B3A0EBD7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4B3C8019-8B78-45BF-A8BF-1D79E96497CB}" type="datetimeFigureOut">
              <a:rPr lang="el-GR"/>
              <a:pPr>
                <a:defRPr/>
              </a:pPr>
              <a:t>18/6/2014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8C42206-9C9B-4687-8637-575955E9156D}"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948FD80F-124D-46AC-B26C-CBEF1361E3F5}" type="datetimeFigureOut">
              <a:rPr lang="el-GR"/>
              <a:pPr>
                <a:defRPr/>
              </a:pPr>
              <a:t>18/6/2014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4653A0E5-2FB8-4470-9E53-AE719A7CC72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13 - Θέση ημερομηνίας"/>
          <p:cNvSpPr>
            <a:spLocks noGrp="1"/>
          </p:cNvSpPr>
          <p:nvPr>
            <p:ph type="dt" sz="half" idx="10"/>
          </p:nvPr>
        </p:nvSpPr>
        <p:spPr/>
        <p:txBody>
          <a:bodyPr/>
          <a:lstStyle>
            <a:lvl1pPr>
              <a:defRPr/>
            </a:lvl1pPr>
          </a:lstStyle>
          <a:p>
            <a:pPr>
              <a:defRPr/>
            </a:pPr>
            <a:fld id="{32850B3E-DEAA-41D2-B2C0-5CDF9D6CDBF6}" type="datetimeFigureOut">
              <a:rPr lang="el-GR"/>
              <a:pPr>
                <a:defRPr/>
              </a:pPr>
              <a:t>18/6/2014</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E153A8EB-6D3C-4A4F-8885-188CEA90F05D}"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DBA999EA-F07D-4060-A140-B3BE22C44723}" type="datetimeFigureOut">
              <a:rPr lang="el-GR"/>
              <a:pPr>
                <a:defRPr/>
              </a:pPr>
              <a:t>18/6/2014</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72E0FC2A-C3D6-4A06-AAE2-2FF46EDF65A1}"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335338BA-5A1C-4993-921C-72BB7470AD4E}" type="datetimeFigureOut">
              <a:rPr lang="el-GR"/>
              <a:pPr>
                <a:defRPr/>
              </a:pPr>
              <a:t>18/6/2014</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279D87F7-C897-4552-B335-D9B64528B4D1}"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F92DA9B3-49AC-45DD-AD22-8002B3AA25FA}" type="datetimeFigureOut">
              <a:rPr lang="el-GR"/>
              <a:pPr>
                <a:defRPr/>
              </a:pPr>
              <a:t>18/6/2014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C05489A4-DFC7-4D91-9D51-FD123DD2248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57F95D02-D4A3-4F81-9006-E43C984833BC}" type="datetimeFigureOut">
              <a:rPr lang="el-GR"/>
              <a:pPr>
                <a:defRPr/>
              </a:pPr>
              <a:t>18/6/2014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6A644FEC-0051-4658-9B98-DE6CE78D18E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l-GR" smtClean="0"/>
              <a:t>Kλικ για επεξεργασία του τίτλου</a:t>
            </a:r>
            <a:endParaRPr lang="en-US"/>
          </a:p>
        </p:txBody>
      </p:sp>
      <p:sp>
        <p:nvSpPr>
          <p:cNvPr id="1027" name="12 - Θέση κειμένου"/>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4B7320B1-DAE6-4383-B394-95A9969C8B15}" type="datetimeFigureOut">
              <a:rPr lang="el-GR"/>
              <a:pPr>
                <a:defRPr/>
              </a:pPr>
              <a:t>18/6/2014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9E33311-7CC9-4720-BFAA-593A56F79900}"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GETTING MORE WOMEN IN POLITICS</a:t>
            </a:r>
            <a:endParaRPr lang="el-GR" dirty="0"/>
          </a:p>
        </p:txBody>
      </p:sp>
      <p:sp>
        <p:nvSpPr>
          <p:cNvPr id="3" name="2 - Θέση περιεχομένου"/>
          <p:cNvSpPr>
            <a:spLocks noGrp="1"/>
          </p:cNvSpPr>
          <p:nvPr>
            <p:ph idx="1"/>
          </p:nvPr>
        </p:nvSpPr>
        <p:spPr/>
        <p:txBody>
          <a:bodyPr/>
          <a:lstStyle/>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b="1" dirty="0" smtClean="0"/>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b="1" dirty="0" smtClean="0"/>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RENIA DROSOU</a:t>
            </a: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Sociologist </a:t>
            </a:r>
            <a:r>
              <a:rPr lang="en-US" sz="2400" b="1" dirty="0" err="1" smtClean="0"/>
              <a:t>Msc</a:t>
            </a:r>
            <a:endParaRPr lang="en-US" sz="2400" b="1" dirty="0" smtClean="0"/>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b="1" dirty="0" smtClean="0"/>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DIRECTOR OF EUROPEAN PROGRAMMES </a:t>
            </a: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OF THE</a:t>
            </a: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smtClean="0"/>
              <a:t>MUNICIPALITY OF HERAKLION</a:t>
            </a:r>
            <a:endParaRPr lang="fr-BE" sz="2400" b="1" dirty="0" smtClean="0">
              <a:solidFill>
                <a:srgbClr val="000000"/>
              </a:solidFill>
              <a:latin typeface="Adobe Garamond Pro Bold" pitchFamily="18" charset="0"/>
            </a:endParaRPr>
          </a:p>
          <a:p>
            <a:endParaRPr lang="el-G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74042"/>
          </a:xfrm>
        </p:spPr>
        <p:txBody>
          <a:bodyPr>
            <a:noAutofit/>
          </a:bodyPr>
          <a:lstStyle/>
          <a:p>
            <a:r>
              <a:rPr lang="en-US" sz="2400" dirty="0" smtClean="0"/>
              <a:t>Establish gender quota for party lists of Prefectural and Municipal Elections </a:t>
            </a:r>
          </a:p>
        </p:txBody>
      </p:sp>
      <p:sp>
        <p:nvSpPr>
          <p:cNvPr id="3" name="2 - Θέση περιεχομένου"/>
          <p:cNvSpPr>
            <a:spLocks noGrp="1"/>
          </p:cNvSpPr>
          <p:nvPr>
            <p:ph idx="1"/>
          </p:nvPr>
        </p:nvSpPr>
        <p:spPr>
          <a:xfrm>
            <a:off x="457200" y="908720"/>
            <a:ext cx="8229600" cy="5400005"/>
          </a:xfrm>
        </p:spPr>
        <p:txBody>
          <a:bodyPr/>
          <a:lstStyle/>
          <a:p>
            <a:r>
              <a:rPr lang="en-US" sz="1600" dirty="0" smtClean="0"/>
              <a:t>In Article 75, paragraph 1 of N.2910/2001 (Gazette 91 / A '/ 05.02.2001) established a mandatory, minimum at 1/3, participation of each gender as candidates in the ballots of Prefectural and Municipal elections.</a:t>
            </a:r>
          </a:p>
          <a:p>
            <a:pPr>
              <a:buNone/>
            </a:pPr>
            <a:r>
              <a:rPr lang="en-US" sz="1600" dirty="0" smtClean="0"/>
              <a:t>Five years later for municipal elections another article was established:</a:t>
            </a:r>
          </a:p>
          <a:p>
            <a:r>
              <a:rPr lang="en-US" sz="1600" dirty="0" smtClean="0"/>
              <a:t>In Article 34, paragraph 3 of Law 3463/2006 (Government Gazette 114 / A '/ 8.6.2006) "Ratification Code Municipality and Communities' maintaining the provision of Law 2910/2001 for the minimum at 1/3, participation of each gender as candidates in the municipal councils, municipal district councils and local councils. This percentage was calculated separately for municipal councils, boards of municipal departments and community councils. </a:t>
            </a:r>
          </a:p>
          <a:p>
            <a:r>
              <a:rPr lang="en-US" sz="1600" dirty="0" smtClean="0"/>
              <a:t>Moreover, the mandatory, minimum at 1/3, participation of each gender as candidates in the ballots is established under paragraph 3 of Article 18 entitled "Nominations" Part II First Grade Government - Local, Chapter II "Election Process" of the new law 3852/2010 (Official Gazette 87 / A '/ 06.07.2010) entitled "New Architecture of Government and decentralized Administration - Program </a:t>
            </a:r>
            <a:r>
              <a:rPr lang="en-US" sz="1600" dirty="0" err="1" smtClean="0"/>
              <a:t>Kallikratis</a:t>
            </a:r>
            <a:r>
              <a:rPr lang="en-US" sz="1600" dirty="0" smtClean="0"/>
              <a:t>“</a:t>
            </a:r>
          </a:p>
          <a:p>
            <a:r>
              <a:rPr lang="en-US" sz="1600" dirty="0" smtClean="0"/>
              <a:t>Also, paragraph 3 of Article 120 'Nominees' Party C' Second Grade Government - Regions, Chapter II "Election Process" of the Law states that "The number of candidates regional advisers for each combination of each sex should be as high at least one third (1/3) of the total membership of the regional council.</a:t>
            </a:r>
          </a:p>
          <a:p>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Establish gender quota for party lists of National Elections </a:t>
            </a:r>
            <a:endParaRPr lang="el-GR" sz="3200" dirty="0"/>
          </a:p>
        </p:txBody>
      </p:sp>
      <p:sp>
        <p:nvSpPr>
          <p:cNvPr id="3" name="2 - Θέση περιεχομένου"/>
          <p:cNvSpPr>
            <a:spLocks noGrp="1"/>
          </p:cNvSpPr>
          <p:nvPr>
            <p:ph idx="1"/>
          </p:nvPr>
        </p:nvSpPr>
        <p:spPr/>
        <p:txBody>
          <a:bodyPr/>
          <a:lstStyle/>
          <a:p>
            <a:r>
              <a:rPr lang="en-US" sz="2000" dirty="0" smtClean="0"/>
              <a:t>In addition,</a:t>
            </a:r>
          </a:p>
          <a:p>
            <a:r>
              <a:rPr lang="en-US" sz="2000" dirty="0" smtClean="0"/>
              <a:t>According to the Presidential Decree 26/2012 entitled "Coding in a single text the provisions of law for the election of Members", which codifies the existing law on quotas on the number of parliamentary candidates by sex (Article 34 of Presidential Decree 96 / 2007 and 3 of Law 3636/2008) states that:</a:t>
            </a:r>
          </a:p>
          <a:p>
            <a:r>
              <a:rPr lang="en-US" sz="2000" dirty="0" smtClean="0"/>
              <a:t>"... For the proclamation of electoral combinations of independent parties, coalition of cooperating parties and independent, the number of parliamentary candidates of each gender must be at least equal to one third of the total number of candidates, respectively, throughout the Territory.</a:t>
            </a:r>
            <a:endParaRPr lang="el-GR" sz="2000"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Municipalities</a:t>
            </a:r>
            <a:endParaRPr lang="el-GR" dirty="0"/>
          </a:p>
        </p:txBody>
      </p:sp>
      <p:sp>
        <p:nvSpPr>
          <p:cNvPr id="3" name="2 - Θέση περιεχομένου"/>
          <p:cNvSpPr>
            <a:spLocks noGrp="1"/>
          </p:cNvSpPr>
          <p:nvPr>
            <p:ph idx="1"/>
          </p:nvPr>
        </p:nvSpPr>
        <p:spPr/>
        <p:txBody>
          <a:bodyPr/>
          <a:lstStyle/>
          <a:p>
            <a:r>
              <a:rPr lang="en-US" dirty="0" smtClean="0"/>
              <a:t>In Municipal Elections 2014, for the election of municipal authorities in 325 cities, 1,441 candidates participated combinations, 120 more than in 2010. Among the candidate Mayors election of 2014 there were 153 women (10.6%), while in municipal elections 2010 there were 103 women (7.8%). </a:t>
            </a:r>
          </a:p>
          <a:p>
            <a:r>
              <a:rPr lang="en-US" dirty="0" smtClean="0"/>
              <a:t>On the First Sunday (18</a:t>
            </a:r>
            <a:r>
              <a:rPr lang="en-US" baseline="30000" dirty="0" smtClean="0"/>
              <a:t>th</a:t>
            </a:r>
            <a:r>
              <a:rPr lang="en-US" dirty="0" smtClean="0"/>
              <a:t> of May,2014), municipal elections elected 114 mayors (35.1% rate). Of them, only six are women (5.3%).</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Municipalities</a:t>
            </a:r>
            <a:endParaRPr lang="el-GR" dirty="0"/>
          </a:p>
        </p:txBody>
      </p:sp>
      <p:sp>
        <p:nvSpPr>
          <p:cNvPr id="3" name="2 - Θέση περιεχομένου"/>
          <p:cNvSpPr>
            <a:spLocks noGrp="1"/>
          </p:cNvSpPr>
          <p:nvPr>
            <p:ph idx="1"/>
          </p:nvPr>
        </p:nvSpPr>
        <p:spPr/>
        <p:txBody>
          <a:bodyPr/>
          <a:lstStyle/>
          <a:p>
            <a:r>
              <a:rPr lang="en-US" sz="2400" dirty="0" smtClean="0"/>
              <a:t>The Second Sunday (May 25, 2014) municipal elections 210 mayors (64.9% rate) were elected out of which nine (9)  were </a:t>
            </a:r>
            <a:r>
              <a:rPr lang="en-US" sz="2400" dirty="0" smtClean="0"/>
              <a:t>women.</a:t>
            </a:r>
            <a:endParaRPr lang="en-US" sz="2400" dirty="0" smtClean="0"/>
          </a:p>
          <a:p>
            <a:r>
              <a:rPr lang="en-US" sz="2400" dirty="0" smtClean="0"/>
              <a:t>In total from both electoral Sundays (18 and 25 of May, 2014) the results showed that in 325 municipalities were elected in 2014,  15 women (4.6%). In the municipal elections of 2010,  8 women were elected mayors. One can say that with a rate of almost 90% increase women  were able to take the reins of the municipalities on an upward trend from 2010 to 2014. </a:t>
            </a:r>
          </a:p>
          <a:p>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Municipalities</a:t>
            </a:r>
            <a:endParaRPr lang="el-GR" dirty="0"/>
          </a:p>
        </p:txBody>
      </p:sp>
      <p:sp>
        <p:nvSpPr>
          <p:cNvPr id="3" name="2 - Θέση περιεχομένου"/>
          <p:cNvSpPr>
            <a:spLocks noGrp="1"/>
          </p:cNvSpPr>
          <p:nvPr>
            <p:ph idx="1"/>
          </p:nvPr>
        </p:nvSpPr>
        <p:spPr/>
        <p:txBody>
          <a:bodyPr/>
          <a:lstStyle/>
          <a:p>
            <a:r>
              <a:rPr lang="en-US" dirty="0" smtClean="0"/>
              <a:t>These electoral statistics are indicative of current government to consider two main axes: The participation of women in higher positions of towns and the relationship between the renewal and maintenance of political leaders and cabinet members of municipalities.</a:t>
            </a:r>
          </a:p>
          <a:p>
            <a:r>
              <a:rPr lang="en-US" dirty="0" smtClean="0"/>
              <a:t>From the above it is clear that the mayor is an almost exclusively male domain, as in 325 municipalities, women were elected in only 15,  4.6%. In addition, 112 mayors who were elected this year, had been elected in 2010.</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Municipalities</a:t>
            </a:r>
            <a:endParaRPr lang="el-GR" dirty="0"/>
          </a:p>
        </p:txBody>
      </p:sp>
      <p:sp>
        <p:nvSpPr>
          <p:cNvPr id="3" name="2 - Θέση περιεχομένου"/>
          <p:cNvSpPr>
            <a:spLocks noGrp="1"/>
          </p:cNvSpPr>
          <p:nvPr>
            <p:ph idx="1"/>
          </p:nvPr>
        </p:nvSpPr>
        <p:spPr/>
        <p:txBody>
          <a:bodyPr/>
          <a:lstStyle/>
          <a:p>
            <a:r>
              <a:rPr lang="en-US" dirty="0" smtClean="0"/>
              <a:t>E</a:t>
            </a:r>
            <a:r>
              <a:rPr lang="en-US" dirty="0" smtClean="0"/>
              <a:t>xamples of Municipalities with women mayors are </a:t>
            </a:r>
            <a:r>
              <a:rPr lang="en-US" dirty="0" smtClean="0"/>
              <a:t>the municipalities of </a:t>
            </a:r>
            <a:r>
              <a:rPr lang="en-US" dirty="0" err="1" smtClean="0"/>
              <a:t>Gavdos</a:t>
            </a:r>
            <a:r>
              <a:rPr lang="en-US" dirty="0" smtClean="0"/>
              <a:t>, </a:t>
            </a:r>
            <a:r>
              <a:rPr lang="en-US" dirty="0" err="1" smtClean="0"/>
              <a:t>Agios</a:t>
            </a:r>
            <a:r>
              <a:rPr lang="en-US" dirty="0" smtClean="0"/>
              <a:t> </a:t>
            </a:r>
            <a:r>
              <a:rPr lang="en-US" dirty="0" err="1" smtClean="0"/>
              <a:t>Efstratios</a:t>
            </a:r>
            <a:r>
              <a:rPr lang="en-US" dirty="0" smtClean="0"/>
              <a:t>, </a:t>
            </a:r>
            <a:r>
              <a:rPr lang="en-US" dirty="0" err="1" smtClean="0"/>
              <a:t>Kavala</a:t>
            </a:r>
            <a:r>
              <a:rPr lang="en-US" dirty="0" smtClean="0"/>
              <a:t>, </a:t>
            </a:r>
            <a:r>
              <a:rPr lang="en-US" dirty="0" err="1" smtClean="0"/>
              <a:t>Souli</a:t>
            </a:r>
            <a:r>
              <a:rPr lang="en-US" dirty="0" smtClean="0"/>
              <a:t> and </a:t>
            </a:r>
            <a:r>
              <a:rPr lang="en-US" dirty="0" err="1" smtClean="0"/>
              <a:t>Skydras</a:t>
            </a:r>
            <a:r>
              <a:rPr lang="en-US" dirty="0" smtClean="0"/>
              <a:t>. The </a:t>
            </a:r>
            <a:r>
              <a:rPr lang="en-US" dirty="0" smtClean="0"/>
              <a:t>new mayor </a:t>
            </a:r>
            <a:r>
              <a:rPr lang="en-US" dirty="0" smtClean="0"/>
              <a:t>of </a:t>
            </a:r>
            <a:r>
              <a:rPr lang="en-US" dirty="0" err="1" smtClean="0"/>
              <a:t>Agios</a:t>
            </a:r>
            <a:r>
              <a:rPr lang="en-US" dirty="0" smtClean="0"/>
              <a:t> </a:t>
            </a:r>
            <a:r>
              <a:rPr lang="en-US" dirty="0" err="1" smtClean="0"/>
              <a:t>Efstratios</a:t>
            </a:r>
            <a:r>
              <a:rPr lang="en-US" dirty="0" smtClean="0"/>
              <a:t>, </a:t>
            </a:r>
            <a:r>
              <a:rPr lang="en-US" dirty="0" smtClean="0"/>
              <a:t>is not only the first woman to take up this post in the history of the island, but is also the youngest mayor of the entire country at 27 years of age.</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European Parliament</a:t>
            </a:r>
            <a:endParaRPr lang="el-GR" dirty="0"/>
          </a:p>
        </p:txBody>
      </p:sp>
      <p:sp>
        <p:nvSpPr>
          <p:cNvPr id="3" name="2 - Θέση περιεχομένου"/>
          <p:cNvSpPr>
            <a:spLocks noGrp="1"/>
          </p:cNvSpPr>
          <p:nvPr>
            <p:ph idx="1"/>
          </p:nvPr>
        </p:nvSpPr>
        <p:spPr/>
        <p:txBody>
          <a:bodyPr/>
          <a:lstStyle/>
          <a:p>
            <a:r>
              <a:rPr lang="en-US" sz="2400" dirty="0" smtClean="0"/>
              <a:t>After the recent European elections on May 25, 2014, according to the results of the Ministry of Interior Affairs, Greece elected five (5) women MPs in a total of twenty (21) seats. In particular, the positions occupied by the women Greek Members of Parliament correspond to 24% of the total MPs elected in our country.</a:t>
            </a:r>
          </a:p>
          <a:p>
            <a:r>
              <a:rPr lang="en-US" sz="2400" dirty="0" smtClean="0"/>
              <a:t>This figure exceeds by 3% the proportion of women elected in the National Assembly, but falls short by 8% </a:t>
            </a:r>
            <a:r>
              <a:rPr lang="en-US" sz="2400" dirty="0" smtClean="0"/>
              <a:t>in </a:t>
            </a:r>
            <a:r>
              <a:rPr lang="en-US" sz="2400" dirty="0" smtClean="0"/>
              <a:t>the proportion of women MPs in the European Parliament for the period 2009-2014. </a:t>
            </a:r>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Electoral Statistics of European Parliament</a:t>
            </a:r>
            <a:endParaRPr lang="el-GR" dirty="0"/>
          </a:p>
        </p:txBody>
      </p:sp>
      <p:sp>
        <p:nvSpPr>
          <p:cNvPr id="3" name="2 - Θέση περιεχομένου"/>
          <p:cNvSpPr>
            <a:spLocks noGrp="1"/>
          </p:cNvSpPr>
          <p:nvPr>
            <p:ph idx="1"/>
          </p:nvPr>
        </p:nvSpPr>
        <p:spPr/>
        <p:txBody>
          <a:bodyPr/>
          <a:lstStyle/>
          <a:p>
            <a:r>
              <a:rPr lang="en-US" sz="2000" dirty="0" smtClean="0"/>
              <a:t>In terms of parties, the Coalition of the Radical Left (SYRIZA), with the largest percentage elected two (2) women in a total of six (6) seats. Sophia </a:t>
            </a:r>
            <a:r>
              <a:rPr lang="en-US" sz="2000" dirty="0" err="1" smtClean="0"/>
              <a:t>Sakorafas</a:t>
            </a:r>
            <a:r>
              <a:rPr lang="en-US" sz="2000" dirty="0" smtClean="0"/>
              <a:t> ranks second preference of voters, while </a:t>
            </a:r>
            <a:r>
              <a:rPr lang="en-US" sz="2000" dirty="0" err="1" smtClean="0"/>
              <a:t>Konstantina</a:t>
            </a:r>
            <a:r>
              <a:rPr lang="en-US" sz="2000" dirty="0" smtClean="0"/>
              <a:t> </a:t>
            </a:r>
            <a:r>
              <a:rPr lang="en-US" sz="2000" dirty="0" err="1" smtClean="0"/>
              <a:t>Kuneva</a:t>
            </a:r>
            <a:r>
              <a:rPr lang="en-US" sz="2000" dirty="0" smtClean="0"/>
              <a:t> is in the fourth position .</a:t>
            </a:r>
          </a:p>
          <a:p>
            <a:r>
              <a:rPr lang="en-US" sz="2000" dirty="0" smtClean="0"/>
              <a:t>The New Democracy party elected two (2) women in all five (5) seats. Maria </a:t>
            </a:r>
            <a:r>
              <a:rPr lang="en-US" sz="2000" dirty="0" err="1" smtClean="0"/>
              <a:t>Spyraki</a:t>
            </a:r>
            <a:r>
              <a:rPr lang="en-US" sz="2000" dirty="0" smtClean="0"/>
              <a:t> ranks first preference of voters, while Elizabeth </a:t>
            </a:r>
            <a:r>
              <a:rPr lang="en-US" sz="2000" dirty="0" err="1" smtClean="0"/>
              <a:t>Vozemberg</a:t>
            </a:r>
            <a:r>
              <a:rPr lang="en-US" sz="2000" dirty="0" smtClean="0"/>
              <a:t> is in the fourth position.</a:t>
            </a:r>
          </a:p>
          <a:p>
            <a:r>
              <a:rPr lang="en-US" sz="2000" dirty="0" smtClean="0"/>
              <a:t>The Olive Party elected one (1) woman in a total of two (2) seats. Specifically, Eva </a:t>
            </a:r>
            <a:r>
              <a:rPr lang="en-US" sz="2000" dirty="0" err="1" smtClean="0"/>
              <a:t>Kaili</a:t>
            </a:r>
            <a:r>
              <a:rPr lang="en-US" sz="2000" dirty="0" smtClean="0"/>
              <a:t> ranks first preference of voters in this party.</a:t>
            </a:r>
          </a:p>
          <a:p>
            <a:r>
              <a:rPr lang="en-US" sz="2000" dirty="0" smtClean="0"/>
              <a:t>The other parties occupying seats in the European Parliament, did not elect women.</a:t>
            </a: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Why is women's participation in political life significant?</a:t>
            </a:r>
            <a:endParaRPr lang="el-GR" dirty="0"/>
          </a:p>
        </p:txBody>
      </p:sp>
      <p:sp>
        <p:nvSpPr>
          <p:cNvPr id="3" name="2 - Θέση περιεχομένου"/>
          <p:cNvSpPr>
            <a:spLocks noGrp="1"/>
          </p:cNvSpPr>
          <p:nvPr>
            <p:ph idx="1"/>
          </p:nvPr>
        </p:nvSpPr>
        <p:spPr/>
        <p:txBody>
          <a:bodyPr/>
          <a:lstStyle/>
          <a:p>
            <a:r>
              <a:rPr lang="en-US" sz="2000" dirty="0" smtClean="0"/>
              <a:t>The equal participation and greater representation of women in policy is perhaps the most important means of strengthening democratic governance and necessary for reasons of credibility of the political system. The fact that women's participation in decision-making is still significantly below that of men, it prevents the ability to reclaim the total of all social experience and creates a democratic deficit. The 4th World Conference on Women (1995) Beijing Platform, provides that: "Achieving the goal of equal participation of women and men in decision-making, will bring balance, which will more accurately reflect the composition of society and is needed in order to strengthen democracy and promote proper functioning"(Strategic Objective G1, Article 181).</a:t>
            </a:r>
            <a:endParaRPr lang="el-G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dirty="0" smtClean="0"/>
              <a:t>My Personal involvement in the Community and how it evolved into my participation in politics</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1340768"/>
            <a:ext cx="8229600" cy="4967957"/>
          </a:xfrm>
        </p:spPr>
        <p:txBody>
          <a:bodyPr/>
          <a:lstStyle/>
          <a:p>
            <a:pPr indent="0">
              <a:buNone/>
            </a:pPr>
            <a:r>
              <a:rPr lang="en-US" sz="2000" dirty="0"/>
              <a:t>I have been living 20 years in </a:t>
            </a:r>
            <a:r>
              <a:rPr lang="en-US" sz="2000" dirty="0" err="1"/>
              <a:t>Gournes</a:t>
            </a:r>
            <a:r>
              <a:rPr lang="en-US" sz="2000" dirty="0"/>
              <a:t> </a:t>
            </a:r>
            <a:r>
              <a:rPr lang="en-US" sz="2000" dirty="0" err="1"/>
              <a:t>Pediados</a:t>
            </a:r>
            <a:r>
              <a:rPr lang="en-US" sz="2000" dirty="0"/>
              <a:t>, in Crete, which since 2010 with the law of “</a:t>
            </a:r>
            <a:r>
              <a:rPr lang="en-US" sz="2000" dirty="0" err="1"/>
              <a:t>Kallikratis</a:t>
            </a:r>
            <a:r>
              <a:rPr lang="en-US" sz="2000" dirty="0"/>
              <a:t>” has been incorporated in the Municipality of </a:t>
            </a:r>
            <a:r>
              <a:rPr lang="en-US" sz="2000" dirty="0" err="1"/>
              <a:t>Hersonisos</a:t>
            </a:r>
            <a:r>
              <a:rPr lang="en-US" sz="2000" dirty="0"/>
              <a:t>. </a:t>
            </a:r>
            <a:endParaRPr lang="el-GR" sz="2000" dirty="0"/>
          </a:p>
          <a:p>
            <a:pPr indent="0">
              <a:buNone/>
            </a:pPr>
            <a:r>
              <a:rPr lang="en-US" sz="2000" dirty="0" smtClean="0"/>
              <a:t>I </a:t>
            </a:r>
            <a:r>
              <a:rPr lang="en-US" sz="2000" dirty="0" smtClean="0"/>
              <a:t>have been involved in community volunteer work and as an activist for many years since my children were old enough to follow me to community meetings and meetings of the associations that I had become a member. It never came to my mind that one day I may participate in the elections. </a:t>
            </a:r>
            <a:r>
              <a:rPr lang="en-US" sz="2000" dirty="0" smtClean="0"/>
              <a:t>As </a:t>
            </a:r>
            <a:r>
              <a:rPr lang="en-US" sz="2000" dirty="0" smtClean="0"/>
              <a:t>a volunteer to my community, I became actively involved in women’s issues (President of the Women NGO “IRIDA”), in issues pertaining to education and schooling in the Primary (Secretary of the Parent’s Association) and Secondary School (Vice- President of the Parent’s Association), issues pertaining to the environment and social welfare of our society (founding member of the Citizens Movement  “Citizens of the Society and the Environment”. </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04665"/>
            <a:ext cx="7772400" cy="1512167"/>
          </a:xfrm>
        </p:spPr>
        <p:txBody>
          <a:bodyPr/>
          <a:lstStyle/>
          <a:p>
            <a:pPr fontAlgn="auto">
              <a:spcAft>
                <a:spcPts val="0"/>
              </a:spcAft>
              <a:defRPr/>
            </a:pPr>
            <a:r>
              <a:rPr lang="en-US" dirty="0" smtClean="0"/>
              <a:t>GETTING MORE WOMEN IN POLITICS</a:t>
            </a:r>
            <a:endParaRPr lang="el-GR" dirty="0"/>
          </a:p>
        </p:txBody>
      </p:sp>
      <p:sp>
        <p:nvSpPr>
          <p:cNvPr id="3075" name="2 - Υπότιτλος"/>
          <p:cNvSpPr>
            <a:spLocks noGrp="1"/>
          </p:cNvSpPr>
          <p:nvPr>
            <p:ph type="subTitle" idx="1"/>
          </p:nvPr>
        </p:nvSpPr>
        <p:spPr>
          <a:xfrm>
            <a:off x="468313" y="1844675"/>
            <a:ext cx="8280400" cy="4392613"/>
          </a:xfrm>
        </p:spPr>
        <p:txBody>
          <a:bodyPr/>
          <a:lstStyle/>
          <a:p>
            <a:r>
              <a:rPr lang="en-US" b="1" smtClean="0"/>
              <a:t>Greek Women at the Ballot Box, Feb.11.1934. </a:t>
            </a:r>
            <a:endParaRPr lang="el-GR" b="1" smtClean="0"/>
          </a:p>
        </p:txBody>
      </p:sp>
      <p:pic>
        <p:nvPicPr>
          <p:cNvPr id="3076" name="3 - Εικόνα" descr=" "/>
          <p:cNvPicPr>
            <a:picLocks noChangeAspect="1" noChangeArrowheads="1"/>
          </p:cNvPicPr>
          <p:nvPr/>
        </p:nvPicPr>
        <p:blipFill>
          <a:blip r:embed="rId2" cstate="print"/>
          <a:srcRect/>
          <a:stretch>
            <a:fillRect/>
          </a:stretch>
        </p:blipFill>
        <p:spPr bwMode="auto">
          <a:xfrm>
            <a:off x="1908175" y="2420938"/>
            <a:ext cx="5273675" cy="410368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188640"/>
            <a:ext cx="8229600" cy="864096"/>
          </a:xfrm>
        </p:spPr>
        <p:txBody>
          <a:bodyPr>
            <a:noAutofit/>
          </a:bodyPr>
          <a:lstStyle/>
          <a:p>
            <a:r>
              <a:rPr lang="en-US" sz="2400" dirty="0" smtClean="0"/>
              <a:t>My Personal involvement in the Community and how it evolved into my participation in politics </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1052736"/>
            <a:ext cx="8229600" cy="5255989"/>
          </a:xfrm>
        </p:spPr>
        <p:txBody>
          <a:bodyPr/>
          <a:lstStyle/>
          <a:p>
            <a:r>
              <a:rPr lang="en-US" sz="2200" dirty="0" smtClean="0"/>
              <a:t>Through-out my involvement I was an active member of my society trying to help in all aspects and trying to collaborate with the local government in order to improve the quality of life in the community. Due to my educational background and my profession I am well equipped with tools and skills to help the municipality in project proposals, funding and the implementation of projects. </a:t>
            </a:r>
          </a:p>
          <a:p>
            <a:r>
              <a:rPr lang="en-US" sz="2200" dirty="0" smtClean="0"/>
              <a:t>I am a sociologist, specializing in Regional Development and Postgraduate Studies in Electronic Governance (the creation of new services for citizens through the use of new technologies). I have been working at the local government about 15 years in the previous Municipality of Nea Alikarnassos at a strategic sector as Director of the Office of Planning, Development and Social Policy and currently I am a Director of European </a:t>
            </a:r>
            <a:r>
              <a:rPr lang="en-US" sz="2200" dirty="0" err="1" smtClean="0"/>
              <a:t>Programmes</a:t>
            </a:r>
            <a:r>
              <a:rPr lang="en-US" sz="2200" dirty="0" smtClean="0"/>
              <a:t> at the Municipality of Heraklion.</a:t>
            </a:r>
            <a:endParaRPr lang="el-GR"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dirty="0" smtClean="0"/>
              <a:t>My Personal involvement in the Community and how it evolved into my participation in politics</a:t>
            </a:r>
            <a:endParaRPr lang="el-GR" sz="2800" dirty="0"/>
          </a:p>
        </p:txBody>
      </p:sp>
      <p:sp>
        <p:nvSpPr>
          <p:cNvPr id="3" name="2 - Θέση περιεχομένου"/>
          <p:cNvSpPr>
            <a:spLocks noGrp="1"/>
          </p:cNvSpPr>
          <p:nvPr>
            <p:ph idx="1"/>
          </p:nvPr>
        </p:nvSpPr>
        <p:spPr>
          <a:xfrm>
            <a:off x="457200" y="1556792"/>
            <a:ext cx="8229600" cy="4751933"/>
          </a:xfrm>
        </p:spPr>
        <p:txBody>
          <a:bodyPr/>
          <a:lstStyle/>
          <a:p>
            <a:r>
              <a:rPr lang="en-US" sz="2300" dirty="0" smtClean="0"/>
              <a:t>It was friends of mine who actually proposed my involvement in the local government and asked me to participate in the municipal elections for the first time in the year 2010 and later in May 2014.</a:t>
            </a:r>
          </a:p>
          <a:p>
            <a:r>
              <a:rPr lang="en-US" sz="2300" dirty="0" smtClean="0"/>
              <a:t>In the first elections that I participated in 2010, the party I participated in came 2</a:t>
            </a:r>
            <a:r>
              <a:rPr lang="en-US" sz="2300" baseline="30000" dirty="0" smtClean="0"/>
              <a:t>nd</a:t>
            </a:r>
            <a:r>
              <a:rPr lang="en-US" sz="2300" dirty="0" smtClean="0"/>
              <a:t> and I came 5</a:t>
            </a:r>
            <a:r>
              <a:rPr lang="en-US" sz="2300" baseline="30000" dirty="0" smtClean="0"/>
              <a:t>th</a:t>
            </a:r>
            <a:r>
              <a:rPr lang="en-US" sz="2300" dirty="0" smtClean="0"/>
              <a:t> in a total of 42 candidates. In the May 2014 Municipal elections, my party came 3</a:t>
            </a:r>
            <a:r>
              <a:rPr lang="en-US" sz="2300" baseline="30000" dirty="0" smtClean="0"/>
              <a:t>rd</a:t>
            </a:r>
            <a:r>
              <a:rPr lang="en-US" sz="2300" dirty="0" smtClean="0"/>
              <a:t> and even though I came first of all 61 candidates, I still did not get a seat in council.  Unfortunately, the election law needs alteration in order to become more democratic. Even though I have not gotten a seat in council I feel great honor to be voted by so many fellow citizens who motivate me to continue participating.</a:t>
            </a:r>
            <a:endParaRPr lang="el-GR" sz="2300" dirty="0" smtClean="0"/>
          </a:p>
          <a:p>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dirty="0" smtClean="0"/>
              <a:t>My Personal involvement in the Community and how it evolved into my participation in politics</a:t>
            </a:r>
            <a:endParaRPr lang="el-GR" sz="2800" dirty="0"/>
          </a:p>
        </p:txBody>
      </p:sp>
      <p:sp>
        <p:nvSpPr>
          <p:cNvPr id="3" name="2 - Θέση περιεχομένου"/>
          <p:cNvSpPr>
            <a:spLocks noGrp="1"/>
          </p:cNvSpPr>
          <p:nvPr>
            <p:ph idx="1"/>
          </p:nvPr>
        </p:nvSpPr>
        <p:spPr/>
        <p:txBody>
          <a:bodyPr/>
          <a:lstStyle/>
          <a:p>
            <a:r>
              <a:rPr lang="en-US" sz="2200" dirty="0" smtClean="0"/>
              <a:t>The Municipal Authorities for which I am employed </a:t>
            </a:r>
            <a:r>
              <a:rPr lang="en-US" sz="2200" dirty="0" smtClean="0"/>
              <a:t>which are not the same with the Municipality where I live and where I participated as a candidate, attained </a:t>
            </a:r>
            <a:r>
              <a:rPr lang="en-US" sz="2200" dirty="0" smtClean="0"/>
              <a:t>from the hard work of the Division which I served as Head with my collaborating partners, over 30 million euro of funding for projects in technical, social and environmental European programs. This, is what  I aspire to do for the municipality where I live and raise my children.</a:t>
            </a:r>
            <a:endParaRPr lang="el-GR" sz="2200" dirty="0" smtClean="0"/>
          </a:p>
          <a:p>
            <a:r>
              <a:rPr lang="en-US" sz="2200" dirty="0" smtClean="0"/>
              <a:t>My Motivation was and remains, to help with all my strength, the place where we live and love. I cherish my municipality and I believe citizens want our society to grow substantially and to become a model of economic and tourism development but above all a municipality with social awareness, worthy of the citizens.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fontScale="90000"/>
          </a:bodyPr>
          <a:lstStyle/>
          <a:p>
            <a:r>
              <a:rPr lang="en-US" dirty="0" smtClean="0"/>
              <a:t>What changes I would like</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908720"/>
            <a:ext cx="8229600" cy="5183981"/>
          </a:xfrm>
        </p:spPr>
        <p:txBody>
          <a:bodyPr/>
          <a:lstStyle/>
          <a:p>
            <a:r>
              <a:rPr lang="en-US" sz="2200" dirty="0" smtClean="0"/>
              <a:t>Our municipality needs a new development planning of infrastructure (city projects, roads, water, sewerage, schools, squares, managing stray), a radical reform in the direction of faster, more efficient and better services for citizens, a dynamic tourism with alternative tourism and to enhance the natural environment, a program to support agricultural, livestock and fisheries production and entrepreneurship, new actions to promote our cultural heritage and environmental protection and relief actions of people in need of social support: the unemployed, families, disabled needs, young, working mothers, etc. All this can be made with a rationalization of municipal services and contestability and recovery resources for development. Funding of national and Community programs should be a continuous and intensive effort combined with management in terms of transparency, respect and legitimacy, to the benefit of all citizens.</a:t>
            </a:r>
            <a:endParaRPr lang="el-G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What changes I would like</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t>I would like to see More Women in Politics. The Participation of women in politics is a Matter of Justice and Democracy.</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46050"/>
          </a:xfrm>
        </p:spPr>
        <p:txBody>
          <a:bodyPr>
            <a:noAutofit/>
          </a:bodyPr>
          <a:lstStyle/>
          <a:p>
            <a:endParaRPr lang="el-GR" dirty="0"/>
          </a:p>
        </p:txBody>
      </p:sp>
      <p:sp>
        <p:nvSpPr>
          <p:cNvPr id="3" name="2 - Θέση περιεχομένου"/>
          <p:cNvSpPr>
            <a:spLocks noGrp="1"/>
          </p:cNvSpPr>
          <p:nvPr>
            <p:ph idx="1"/>
          </p:nvPr>
        </p:nvSpPr>
        <p:spPr/>
        <p:txBody>
          <a:bodyPr/>
          <a:lstStyle/>
          <a:p>
            <a:pPr marL="342900" indent="-342900" algn="ctr">
              <a:buNone/>
            </a:pPr>
            <a:r>
              <a:rPr lang="en-US" b="1" i="1" dirty="0" smtClean="0">
                <a:latin typeface="ITC Zapf Chancery" pitchFamily="66" charset="0"/>
              </a:rPr>
              <a:t>Thank You for Your Attention</a:t>
            </a:r>
          </a:p>
          <a:p>
            <a:pPr marL="342900" indent="-342900" algn="ctr"/>
            <a:endParaRPr lang="en-US" b="1" i="1" dirty="0" smtClean="0">
              <a:latin typeface="ITC Zapf Chancery" pitchFamily="66" charset="0"/>
            </a:endParaRP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MUNICIPALITY OF HERAKLION </a:t>
            </a:r>
            <a:endParaRPr lang="el-GR" sz="2000" b="1" dirty="0" smtClean="0"/>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sz="2000" b="1" dirty="0" smtClean="0"/>
              <a:t> </a:t>
            </a:r>
          </a:p>
          <a:p>
            <a:pPr algn="ctr">
              <a:lnSpc>
                <a:spcPct val="100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DEPARTMENT OF EUROPEAN PROGRAMMES</a:t>
            </a:r>
          </a:p>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dirty="0" smtClean="0"/>
          </a:p>
          <a:p>
            <a:pPr algn="ctr">
              <a:lnSpc>
                <a:spcPct val="100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DIRECTOR:</a:t>
            </a: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RENIA DROSOU </a:t>
            </a:r>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Sociologist </a:t>
            </a:r>
            <a:r>
              <a:rPr lang="en-US" sz="2000" b="1" dirty="0" err="1" smtClean="0"/>
              <a:t>Msc</a:t>
            </a:r>
            <a:endParaRPr lang="en-US" sz="2000" b="1" dirty="0" smtClean="0"/>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dirty="0" smtClean="0"/>
          </a:p>
          <a:p>
            <a:pPr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reniadrosou@yahoo.gr</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n-US" dirty="0" smtClean="0"/>
              <a:t>Greece: A Historical Overview</a:t>
            </a:r>
            <a:endParaRPr lang="el-GR" dirty="0"/>
          </a:p>
        </p:txBody>
      </p:sp>
      <p:sp>
        <p:nvSpPr>
          <p:cNvPr id="4099" name="2 - Θέση περιεχομένου"/>
          <p:cNvSpPr>
            <a:spLocks noGrp="1"/>
          </p:cNvSpPr>
          <p:nvPr>
            <p:ph idx="1"/>
          </p:nvPr>
        </p:nvSpPr>
        <p:spPr>
          <a:xfrm>
            <a:off x="457200" y="1268760"/>
            <a:ext cx="8229600" cy="5039965"/>
          </a:xfrm>
        </p:spPr>
        <p:txBody>
          <a:bodyPr/>
          <a:lstStyle/>
          <a:p>
            <a:r>
              <a:rPr lang="en-US" dirty="0" smtClean="0"/>
              <a:t>It was not until 1864 when the recognition of citizenship for women had been enshrined in the Constitution. Since then, years of active battle were necessary in order for Greek women to acquire the right to vote. Greek women voted for the first time only for the Municipal elections on the 11</a:t>
            </a:r>
            <a:r>
              <a:rPr lang="en-US" baseline="30000" dirty="0" smtClean="0"/>
              <a:t>th</a:t>
            </a:r>
            <a:r>
              <a:rPr lang="en-US" dirty="0" smtClean="0"/>
              <a:t> of February, 1934. The right to vote was not given to all women. The requirements were to have at least completed primary school and be 30 years of age. In Athens only 439 women voted for the first time in 1934.  </a:t>
            </a:r>
            <a:endParaRPr lang="el-GR" dirty="0" smtClean="0"/>
          </a:p>
          <a:p>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Greece: A Historical Overview</a:t>
            </a:r>
            <a:endParaRPr lang="el-GR" dirty="0"/>
          </a:p>
        </p:txBody>
      </p:sp>
      <p:sp>
        <p:nvSpPr>
          <p:cNvPr id="3" name="2 - Θέση περιεχομένου"/>
          <p:cNvSpPr>
            <a:spLocks noGrp="1"/>
          </p:cNvSpPr>
          <p:nvPr>
            <p:ph idx="1"/>
          </p:nvPr>
        </p:nvSpPr>
        <p:spPr/>
        <p:txBody>
          <a:bodyPr/>
          <a:lstStyle/>
          <a:p>
            <a:r>
              <a:rPr lang="en-US" dirty="0" smtClean="0"/>
              <a:t>Almost a century went by until Greek women managed to reach the ballot, having won the full right to vote and stand in parliamentary elections in 1956. Pioneer in the struggle for women's participation in the political affairs of the country was the feminist movement. Gender equality and the requirement for the enfranchisement of women, led to the creation of many women organizations which pressured for women’s right to vote.</a:t>
            </a: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GETTING MORE WOMEN IN POLITICS</a:t>
            </a:r>
            <a:br>
              <a:rPr lang="en-US" sz="3200" dirty="0" smtClean="0"/>
            </a:br>
            <a:r>
              <a:rPr lang="en-US" sz="3200" dirty="0" smtClean="0"/>
              <a:t>Greece: A Historical Overview</a:t>
            </a:r>
            <a:endParaRPr lang="el-GR" sz="3200" dirty="0"/>
          </a:p>
        </p:txBody>
      </p:sp>
      <p:sp>
        <p:nvSpPr>
          <p:cNvPr id="3" name="2 - Θέση περιεχομένου"/>
          <p:cNvSpPr>
            <a:spLocks noGrp="1"/>
          </p:cNvSpPr>
          <p:nvPr>
            <p:ph idx="1"/>
          </p:nvPr>
        </p:nvSpPr>
        <p:spPr>
          <a:xfrm>
            <a:off x="457200" y="1340768"/>
            <a:ext cx="8229600" cy="4967957"/>
          </a:xfrm>
        </p:spPr>
        <p:txBody>
          <a:bodyPr/>
          <a:lstStyle/>
          <a:p>
            <a:endParaRPr lang="en-US" sz="2400" dirty="0" smtClean="0"/>
          </a:p>
          <a:p>
            <a:r>
              <a:rPr lang="en-US" sz="2400" dirty="0" err="1" smtClean="0"/>
              <a:t>Callirhoe</a:t>
            </a:r>
            <a:r>
              <a:rPr lang="en-US" sz="2400" dirty="0" smtClean="0"/>
              <a:t> </a:t>
            </a:r>
            <a:r>
              <a:rPr lang="en-US" sz="2400" dirty="0" err="1" smtClean="0"/>
              <a:t>Parren</a:t>
            </a:r>
            <a:r>
              <a:rPr lang="en-US" sz="2400" dirty="0" smtClean="0"/>
              <a:t>, editor of the magazine Ladies Newspaper, was the most important voice of expression of these demands. </a:t>
            </a:r>
          </a:p>
          <a:p>
            <a:r>
              <a:rPr lang="en-US" sz="2400" dirty="0" smtClean="0"/>
              <a:t>The full guarantee of political rights for women was enacted on May 28, 1952, but because the voter rolls were not informed women were not able to vote in the November 1952 elections. In 1953, in a recurrent election in Thessaloniki, Helen </a:t>
            </a:r>
            <a:r>
              <a:rPr lang="en-US" sz="2400" dirty="0" err="1" smtClean="0"/>
              <a:t>Skoura</a:t>
            </a:r>
            <a:r>
              <a:rPr lang="en-US" sz="2400" dirty="0" smtClean="0"/>
              <a:t> ("Greek Alarm“ Party) was elected the first woman MP., who together with Virginia </a:t>
            </a:r>
            <a:r>
              <a:rPr lang="en-US" sz="2400" dirty="0" err="1" smtClean="0"/>
              <a:t>Zanna</a:t>
            </a:r>
            <a:r>
              <a:rPr lang="en-US" sz="2400" dirty="0" smtClean="0"/>
              <a:t> ("Liberal Party"), were the first two women candidates for office. </a:t>
            </a:r>
          </a:p>
          <a:p>
            <a:endParaRPr lang="el-GR"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GETTING MORE WOMEN IN POLITICS</a:t>
            </a:r>
            <a:br>
              <a:rPr lang="en-US" sz="3200" dirty="0" smtClean="0"/>
            </a:br>
            <a:r>
              <a:rPr lang="en-US" sz="3200" dirty="0" smtClean="0"/>
              <a:t>Greece: A Historical Overview</a:t>
            </a:r>
            <a:endParaRPr lang="el-GR" sz="3200" dirty="0"/>
          </a:p>
        </p:txBody>
      </p:sp>
      <p:sp>
        <p:nvSpPr>
          <p:cNvPr id="3" name="2 - Θέση περιεχομένου"/>
          <p:cNvSpPr>
            <a:spLocks noGrp="1"/>
          </p:cNvSpPr>
          <p:nvPr>
            <p:ph idx="1"/>
          </p:nvPr>
        </p:nvSpPr>
        <p:spPr>
          <a:xfrm>
            <a:off x="457200" y="1844824"/>
            <a:ext cx="8229600" cy="4463901"/>
          </a:xfrm>
        </p:spPr>
        <p:txBody>
          <a:bodyPr/>
          <a:lstStyle/>
          <a:p>
            <a:r>
              <a:rPr lang="en-US" sz="2000" dirty="0" smtClean="0"/>
              <a:t>In the parliamentary elections in 1956, </a:t>
            </a:r>
            <a:r>
              <a:rPr lang="en-US" sz="2000" dirty="0" err="1" smtClean="0"/>
              <a:t>Lina</a:t>
            </a:r>
            <a:r>
              <a:rPr lang="en-US" sz="2000" dirty="0" smtClean="0"/>
              <a:t> </a:t>
            </a:r>
            <a:r>
              <a:rPr lang="en-US" sz="2000" dirty="0" err="1" smtClean="0"/>
              <a:t>Tsaldari</a:t>
            </a:r>
            <a:r>
              <a:rPr lang="en-US" sz="2000" dirty="0" smtClean="0"/>
              <a:t> from the “ERE” party and </a:t>
            </a:r>
            <a:r>
              <a:rPr lang="en-US" sz="2000" dirty="0" err="1" smtClean="0"/>
              <a:t>Vaso</a:t>
            </a:r>
            <a:r>
              <a:rPr lang="en-US" sz="2000" dirty="0" smtClean="0"/>
              <a:t> </a:t>
            </a:r>
            <a:r>
              <a:rPr lang="en-US" sz="2000" dirty="0" err="1" smtClean="0"/>
              <a:t>Thanasekou</a:t>
            </a:r>
            <a:r>
              <a:rPr lang="en-US" sz="2000" dirty="0" smtClean="0"/>
              <a:t> from the "Democratic Union“ party entered the Greek Parliament. </a:t>
            </a:r>
            <a:r>
              <a:rPr lang="en-US" sz="2000" dirty="0" err="1" smtClean="0"/>
              <a:t>Lina</a:t>
            </a:r>
            <a:r>
              <a:rPr lang="en-US" sz="2000" dirty="0" smtClean="0"/>
              <a:t> </a:t>
            </a:r>
            <a:r>
              <a:rPr lang="en-US" sz="2000" dirty="0" err="1" smtClean="0"/>
              <a:t>Tsaldari</a:t>
            </a:r>
            <a:r>
              <a:rPr lang="en-US" sz="2000" dirty="0" smtClean="0"/>
              <a:t> became the first woman – minister and took over the Ministry of Social Welfare in the Karamanlis government. That same year Maria </a:t>
            </a:r>
            <a:r>
              <a:rPr lang="en-US" sz="2000" dirty="0" err="1" smtClean="0"/>
              <a:t>Desylla</a:t>
            </a:r>
            <a:r>
              <a:rPr lang="en-US" sz="2000" dirty="0" smtClean="0"/>
              <a:t> in Corfu was elected the first woman mayor. </a:t>
            </a:r>
          </a:p>
          <a:p>
            <a:r>
              <a:rPr lang="en-US" sz="2000" dirty="0" err="1" smtClean="0"/>
              <a:t>Asimina</a:t>
            </a:r>
            <a:r>
              <a:rPr lang="en-US" sz="2000" dirty="0" smtClean="0"/>
              <a:t> </a:t>
            </a:r>
            <a:r>
              <a:rPr lang="en-US" sz="2000" dirty="0" err="1" smtClean="0"/>
              <a:t>Jiannou</a:t>
            </a:r>
            <a:r>
              <a:rPr lang="en-US" sz="2000" dirty="0" smtClean="0"/>
              <a:t>, </a:t>
            </a:r>
            <a:r>
              <a:rPr lang="en-US" sz="2000" dirty="0" err="1" smtClean="0"/>
              <a:t>Eleni</a:t>
            </a:r>
            <a:r>
              <a:rPr lang="en-US" sz="2000" dirty="0" smtClean="0"/>
              <a:t> </a:t>
            </a:r>
            <a:r>
              <a:rPr lang="en-US" sz="2000" dirty="0" err="1" smtClean="0"/>
              <a:t>Bena</a:t>
            </a:r>
            <a:r>
              <a:rPr lang="en-US" sz="2000" dirty="0" smtClean="0"/>
              <a:t> and Maria </a:t>
            </a:r>
            <a:r>
              <a:rPr lang="en-US" sz="2000" dirty="0" err="1" smtClean="0"/>
              <a:t>Svolou</a:t>
            </a:r>
            <a:r>
              <a:rPr lang="en-US" sz="2000" dirty="0" smtClean="0"/>
              <a:t> were the three women who were elected in the 1961elections. Maria </a:t>
            </a:r>
            <a:r>
              <a:rPr lang="en-US" sz="2000" dirty="0" err="1" smtClean="0"/>
              <a:t>Karagiorgi</a:t>
            </a:r>
            <a:r>
              <a:rPr lang="en-US" sz="2000" dirty="0" smtClean="0"/>
              <a:t> was the only </a:t>
            </a:r>
            <a:r>
              <a:rPr lang="en-US" sz="2000" dirty="0" smtClean="0"/>
              <a:t>woman </a:t>
            </a:r>
            <a:r>
              <a:rPr lang="en-US" sz="2000" dirty="0" smtClean="0"/>
              <a:t>elected in 1963 and re-elected in 1964 along with </a:t>
            </a:r>
            <a:r>
              <a:rPr lang="en-US" sz="2000" dirty="0" err="1" smtClean="0"/>
              <a:t>Iro</a:t>
            </a:r>
            <a:r>
              <a:rPr lang="en-US" sz="2000" dirty="0" smtClean="0"/>
              <a:t> </a:t>
            </a:r>
            <a:r>
              <a:rPr lang="en-US" sz="2000" dirty="0" err="1" smtClean="0"/>
              <a:t>Lambrou</a:t>
            </a:r>
            <a:r>
              <a:rPr lang="en-US" sz="2000" dirty="0" smtClean="0"/>
              <a:t>.</a:t>
            </a:r>
            <a:endParaRPr lang="el-GR" sz="2000" dirty="0" smtClean="0"/>
          </a:p>
          <a:p>
            <a:endParaRPr lang="en-US" sz="20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dirty="0" smtClean="0"/>
              <a:t>GETTING MORE WOMEN IN POLITICS</a:t>
            </a:r>
            <a:br>
              <a:rPr lang="en-US" sz="2800" dirty="0" smtClean="0"/>
            </a:br>
            <a:r>
              <a:rPr lang="en-US" sz="2800" dirty="0" smtClean="0"/>
              <a:t>Greece: A Historical Overview</a:t>
            </a:r>
            <a:endParaRPr lang="el-GR" sz="2800" dirty="0"/>
          </a:p>
        </p:txBody>
      </p:sp>
      <p:sp>
        <p:nvSpPr>
          <p:cNvPr id="3" name="2 - Θέση περιεχομένου"/>
          <p:cNvSpPr>
            <a:spLocks noGrp="1"/>
          </p:cNvSpPr>
          <p:nvPr>
            <p:ph idx="1"/>
          </p:nvPr>
        </p:nvSpPr>
        <p:spPr>
          <a:xfrm>
            <a:off x="457200" y="1556792"/>
            <a:ext cx="8229600" cy="4751933"/>
          </a:xfrm>
        </p:spPr>
        <p:txBody>
          <a:bodyPr/>
          <a:lstStyle/>
          <a:p>
            <a:r>
              <a:rPr lang="en-US" sz="2000" dirty="0" smtClean="0"/>
              <a:t>In 1974 the first elections of the post-dictatorship, seven women were elected MPs among them: </a:t>
            </a:r>
            <a:r>
              <a:rPr lang="en-US" sz="2000" dirty="0" err="1" smtClean="0"/>
              <a:t>Eleni</a:t>
            </a:r>
            <a:r>
              <a:rPr lang="en-US" sz="2000" dirty="0" smtClean="0"/>
              <a:t> Vlachos (SW), Anna </a:t>
            </a:r>
            <a:r>
              <a:rPr lang="en-US" sz="2000" dirty="0" err="1" smtClean="0"/>
              <a:t>Synodinou</a:t>
            </a:r>
            <a:r>
              <a:rPr lang="en-US" sz="2000" dirty="0" smtClean="0"/>
              <a:t> (SW) Sylvia </a:t>
            </a:r>
            <a:r>
              <a:rPr lang="en-US" sz="2000" dirty="0" err="1" smtClean="0"/>
              <a:t>Akritas</a:t>
            </a:r>
            <a:r>
              <a:rPr lang="en-US" sz="2000" dirty="0" smtClean="0"/>
              <a:t> (PASOK) and Virginia </a:t>
            </a:r>
            <a:r>
              <a:rPr lang="en-US" sz="2000" dirty="0" err="1" smtClean="0"/>
              <a:t>Tsouderou</a:t>
            </a:r>
            <a:r>
              <a:rPr lang="en-US" sz="2000" dirty="0" smtClean="0"/>
              <a:t> (EC / PDS). </a:t>
            </a:r>
          </a:p>
          <a:p>
            <a:r>
              <a:rPr lang="en-US" sz="2000" dirty="0" smtClean="0"/>
              <a:t>A year later, the women's movement has achieved the greatest victory, when the Constitution of 1975 established the principle of gender equality, stating explicitly that "all Greek men and women are equal before the law." </a:t>
            </a:r>
          </a:p>
          <a:p>
            <a:r>
              <a:rPr lang="en-US" sz="2000" dirty="0" smtClean="0"/>
              <a:t>In the 1977 elections for the first time the number of elected women was a double digit number (12), this also happened in the elections of 1981, where eleven (11) women were elected, as well as the elections of 1985 when twelve (12) women were elected MPs. In 1989 women MPs reached twenty (20). In the elections of 1990, fifteen (15) women were elected, in 1993 elections eighteen (18) were elected and nineteen (19) women were elected in 1996.</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Autofit/>
          </a:bodyPr>
          <a:lstStyle/>
          <a:p>
            <a:r>
              <a:rPr lang="en-US" sz="3200" dirty="0" smtClean="0"/>
              <a:t>GETTING MORE WOMEN IN POLITICS</a:t>
            </a:r>
            <a:br>
              <a:rPr lang="en-US" sz="3200" dirty="0" smtClean="0"/>
            </a:br>
            <a:r>
              <a:rPr lang="en-US" sz="3200" dirty="0" smtClean="0"/>
              <a:t>Greece: A Historical Overview</a:t>
            </a:r>
            <a:endParaRPr lang="el-GR" sz="3200" dirty="0"/>
          </a:p>
        </p:txBody>
      </p:sp>
      <p:sp>
        <p:nvSpPr>
          <p:cNvPr id="3" name="2 - Θέση περιεχομένου"/>
          <p:cNvSpPr>
            <a:spLocks noGrp="1"/>
          </p:cNvSpPr>
          <p:nvPr>
            <p:ph idx="1"/>
          </p:nvPr>
        </p:nvSpPr>
        <p:spPr>
          <a:xfrm>
            <a:off x="457200" y="1340768"/>
            <a:ext cx="8229600" cy="4967957"/>
          </a:xfrm>
        </p:spPr>
        <p:txBody>
          <a:bodyPr/>
          <a:lstStyle/>
          <a:p>
            <a:r>
              <a:rPr lang="en-US" sz="1800" dirty="0" smtClean="0"/>
              <a:t>Since the year 2000 the number of women elected in the Greek Parliament increased significantly. In the elections of the year 2000 thirty-one women (31) were elected, thirty-nine (39) were elected in 2004 and forty-eight (48) were elected in the year of 2007. </a:t>
            </a:r>
          </a:p>
          <a:p>
            <a:r>
              <a:rPr lang="en-US" sz="1800" dirty="0" smtClean="0"/>
              <a:t>In the year of 2008, Article 3 of Law 3636/2008 introduced the first quota, according to which the number of candidates from each gender combinations of the parties shall be at least equal to one third of the total number of candidates from the entire territory. The measure of the quota resulted in fifty-two( 52) elected women MPs in 2009.</a:t>
            </a:r>
          </a:p>
          <a:p>
            <a:r>
              <a:rPr lang="en-US" sz="1800" dirty="0" smtClean="0"/>
              <a:t>After the last national elections of 17 June 2012 sixty three (63) women were elected MPs. Subsequently, in April 2013, another woman was added to all the women of the National Parliament. Thus, the percentage of women elected in the national parliament is 21%. This is the highest rate of women participation in the National Parliament that has ever been in our country, confirming the continued growth of women's participation in politics.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GETTING MORE WOMEN IN POLITICS</a:t>
            </a:r>
            <a:br>
              <a:rPr lang="en-US" sz="3200" dirty="0" smtClean="0"/>
            </a:br>
            <a:r>
              <a:rPr lang="en-US" sz="3200" dirty="0" smtClean="0"/>
              <a:t>Greece: A Historical Overview</a:t>
            </a:r>
            <a:endParaRPr lang="el-GR" sz="3200" dirty="0"/>
          </a:p>
        </p:txBody>
      </p:sp>
      <p:sp>
        <p:nvSpPr>
          <p:cNvPr id="3" name="2 - Θέση περιεχομένου"/>
          <p:cNvSpPr>
            <a:spLocks noGrp="1"/>
          </p:cNvSpPr>
          <p:nvPr>
            <p:ph idx="1"/>
          </p:nvPr>
        </p:nvSpPr>
        <p:spPr/>
        <p:txBody>
          <a:bodyPr/>
          <a:lstStyle/>
          <a:p>
            <a:pPr>
              <a:buNone/>
            </a:pPr>
            <a:r>
              <a:rPr lang="en-US" sz="1600" b="1" dirty="0" smtClean="0"/>
              <a:t>Panel. 	Participation of women elected in the National Parliament in the elections of 	the years 1996, 2000, 2004, 2007, 2009, 2012.</a:t>
            </a:r>
            <a:endParaRPr lang="el-GR" sz="1600" dirty="0" smtClean="0"/>
          </a:p>
          <a:p>
            <a:pPr>
              <a:buNone/>
            </a:pPr>
            <a:endParaRPr lang="el-GR" dirty="0"/>
          </a:p>
        </p:txBody>
      </p:sp>
      <p:graphicFrame>
        <p:nvGraphicFramePr>
          <p:cNvPr id="4" name="3 - Πίνακας"/>
          <p:cNvGraphicFramePr>
            <a:graphicFrameLocks noGrp="1"/>
          </p:cNvGraphicFramePr>
          <p:nvPr/>
        </p:nvGraphicFramePr>
        <p:xfrm>
          <a:off x="1331640" y="2204862"/>
          <a:ext cx="6096000" cy="4531858"/>
        </p:xfrm>
        <a:graphic>
          <a:graphicData uri="http://schemas.openxmlformats.org/drawingml/2006/table">
            <a:tbl>
              <a:tblPr firstRow="1" bandRow="1">
                <a:tableStyleId>{5C22544A-7EE6-4342-B048-85BDC9FD1C3A}</a:tableStyleId>
              </a:tblPr>
              <a:tblGrid>
                <a:gridCol w="1524000"/>
                <a:gridCol w="1572344"/>
                <a:gridCol w="1475656"/>
                <a:gridCol w="1524000"/>
              </a:tblGrid>
              <a:tr h="736130">
                <a:tc>
                  <a:txBody>
                    <a:bodyPr/>
                    <a:lstStyle/>
                    <a:p>
                      <a:endParaRPr lang="el-GR" dirty="0"/>
                    </a:p>
                  </a:txBody>
                  <a:tcPr/>
                </a:tc>
                <a:tc gridSpan="3">
                  <a:txBody>
                    <a:bodyPr/>
                    <a:lstStyle/>
                    <a:p>
                      <a:pPr algn="ctr">
                        <a:lnSpc>
                          <a:spcPct val="115000"/>
                        </a:lnSpc>
                        <a:spcAft>
                          <a:spcPts val="0"/>
                        </a:spcAft>
                      </a:pPr>
                      <a:r>
                        <a:rPr lang="en-US" sz="2000" dirty="0">
                          <a:latin typeface="Calibri"/>
                          <a:ea typeface="Calibri"/>
                          <a:cs typeface="Times New Roman"/>
                        </a:rPr>
                        <a:t>TOTAL OF WOMEN MEMBERS OF </a:t>
                      </a:r>
                      <a:r>
                        <a:rPr lang="en-US" sz="2000" dirty="0" smtClean="0">
                          <a:latin typeface="Calibri"/>
                          <a:ea typeface="Calibri"/>
                          <a:cs typeface="Times New Roman"/>
                        </a:rPr>
                        <a:t>PARLIAMENT</a:t>
                      </a:r>
                      <a:endParaRPr lang="el-GR" sz="2000" dirty="0">
                        <a:latin typeface="Calibri"/>
                        <a:ea typeface="Calibri"/>
                        <a:cs typeface="Times New Roman"/>
                      </a:endParaRPr>
                    </a:p>
                  </a:txBody>
                  <a:tcPr marL="68580" marR="68580" marT="0" marB="0"/>
                </a:tc>
                <a:tc hMerge="1">
                  <a:txBody>
                    <a:bodyPr/>
                    <a:lstStyle/>
                    <a:p>
                      <a:pPr algn="ctr">
                        <a:lnSpc>
                          <a:spcPct val="115000"/>
                        </a:lnSpc>
                        <a:spcAft>
                          <a:spcPts val="0"/>
                        </a:spcAft>
                      </a:pPr>
                      <a:endParaRPr lang="el-GR" sz="1100" dirty="0">
                        <a:latin typeface="Calibri"/>
                        <a:ea typeface="Calibri"/>
                        <a:cs typeface="Times New Roman"/>
                      </a:endParaRPr>
                    </a:p>
                  </a:txBody>
                  <a:tcPr marL="68580" marR="68580" marT="0" marB="0"/>
                </a:tc>
                <a:tc hMerge="1">
                  <a:txBody>
                    <a:bodyPr/>
                    <a:lstStyle/>
                    <a:p>
                      <a:pPr algn="ctr">
                        <a:lnSpc>
                          <a:spcPct val="115000"/>
                        </a:lnSpc>
                        <a:spcAft>
                          <a:spcPts val="0"/>
                        </a:spcAft>
                      </a:pPr>
                      <a:endParaRPr lang="el-GR" sz="1100" dirty="0">
                        <a:latin typeface="Calibri"/>
                        <a:ea typeface="Calibri"/>
                        <a:cs typeface="Times New Roman"/>
                      </a:endParaRPr>
                    </a:p>
                  </a:txBody>
                  <a:tcPr marL="68580" marR="68580" marT="0" marB="0"/>
                </a:tc>
              </a:tr>
              <a:tr h="474466">
                <a:tc>
                  <a:txBody>
                    <a:bodyPr/>
                    <a:lstStyle/>
                    <a:p>
                      <a:pPr>
                        <a:lnSpc>
                          <a:spcPct val="115000"/>
                        </a:lnSpc>
                        <a:spcAft>
                          <a:spcPts val="0"/>
                        </a:spcAft>
                      </a:pPr>
                      <a:r>
                        <a:rPr lang="en-US" sz="1800" dirty="0">
                          <a:latin typeface="Calibri" pitchFamily="34" charset="0"/>
                          <a:ea typeface="Calibri"/>
                          <a:cs typeface="Times New Roman"/>
                        </a:rPr>
                        <a:t>YEAR</a:t>
                      </a:r>
                      <a:endParaRPr lang="el-GR" sz="1800"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n-US" sz="1800" dirty="0">
                          <a:latin typeface="Calibri"/>
                          <a:ea typeface="Calibri"/>
                          <a:cs typeface="Times New Roman"/>
                        </a:rPr>
                        <a:t>TOTAL</a:t>
                      </a:r>
                      <a:endParaRPr lang="el-GR" sz="1800" dirty="0">
                        <a:latin typeface="Calibri"/>
                        <a:ea typeface="Calibri"/>
                        <a:cs typeface="Times New Roman"/>
                      </a:endParaRPr>
                    </a:p>
                  </a:txBody>
                  <a:tcPr marL="68580" marR="68580" marT="0" marB="0"/>
                </a:tc>
                <a:tc>
                  <a:txBody>
                    <a:bodyPr/>
                    <a:lstStyle/>
                    <a:p>
                      <a:r>
                        <a:rPr kumimoji="0" lang="en-US" sz="1800" kern="1200" dirty="0" smtClean="0">
                          <a:solidFill>
                            <a:schemeClr val="dk1"/>
                          </a:solidFill>
                          <a:latin typeface="Calibri" pitchFamily="34" charset="0"/>
                          <a:ea typeface="+mn-ea"/>
                          <a:cs typeface="+mn-cs"/>
                        </a:rPr>
                        <a:t>WOMEN</a:t>
                      </a:r>
                      <a:endParaRPr lang="el-GR" dirty="0">
                        <a:latin typeface="Calibri" pitchFamily="34" charset="0"/>
                      </a:endParaRPr>
                    </a:p>
                  </a:txBody>
                  <a:tcPr/>
                </a:tc>
                <a:tc>
                  <a:txBody>
                    <a:bodyPr/>
                    <a:lstStyle/>
                    <a:p>
                      <a:r>
                        <a:rPr kumimoji="0" lang="el-GR" sz="1800" kern="1200" dirty="0" smtClean="0">
                          <a:solidFill>
                            <a:schemeClr val="dk1"/>
                          </a:solidFill>
                          <a:latin typeface="Calibri" pitchFamily="34" charset="0"/>
                          <a:ea typeface="+mn-ea"/>
                          <a:cs typeface="+mn-cs"/>
                        </a:rPr>
                        <a:t>% </a:t>
                      </a:r>
                      <a:r>
                        <a:rPr kumimoji="0" lang="en-US" sz="1800" kern="1200" dirty="0" smtClean="0">
                          <a:solidFill>
                            <a:schemeClr val="dk1"/>
                          </a:solidFill>
                          <a:latin typeface="Calibri" pitchFamily="34" charset="0"/>
                          <a:ea typeface="+mn-ea"/>
                          <a:cs typeface="+mn-cs"/>
                        </a:rPr>
                        <a:t>WOMEN</a:t>
                      </a:r>
                      <a:endParaRPr lang="el-GR" dirty="0">
                        <a:latin typeface="Calibri" pitchFamily="34" charset="0"/>
                      </a:endParaRPr>
                    </a:p>
                  </a:txBody>
                  <a:tcPr/>
                </a:tc>
              </a:tr>
              <a:tr h="474466">
                <a:tc>
                  <a:txBody>
                    <a:bodyPr/>
                    <a:lstStyle/>
                    <a:p>
                      <a:pPr>
                        <a:lnSpc>
                          <a:spcPct val="115000"/>
                        </a:lnSpc>
                        <a:spcAft>
                          <a:spcPts val="0"/>
                        </a:spcAft>
                      </a:pPr>
                      <a:r>
                        <a:rPr lang="el-GR" sz="1800" dirty="0">
                          <a:latin typeface="Calibri" pitchFamily="34" charset="0"/>
                          <a:ea typeface="Calibri"/>
                          <a:cs typeface="Times New Roman"/>
                        </a:rPr>
                        <a:t>1996</a:t>
                      </a:r>
                    </a:p>
                  </a:txBody>
                  <a:tcPr marL="68580" marR="68580" marT="0" marB="0"/>
                </a:tc>
                <a:tc>
                  <a:txBody>
                    <a:bodyPr/>
                    <a:lstStyle/>
                    <a:p>
                      <a:pPr>
                        <a:lnSpc>
                          <a:spcPct val="115000"/>
                        </a:lnSpc>
                        <a:spcAft>
                          <a:spcPts val="0"/>
                        </a:spcAft>
                      </a:pPr>
                      <a:r>
                        <a:rPr lang="el-GR" sz="1800" dirty="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19</a:t>
                      </a:r>
                    </a:p>
                  </a:txBody>
                  <a:tcPr marL="68580" marR="68580" marT="0" marB="0"/>
                </a:tc>
                <a:tc>
                  <a:txBody>
                    <a:bodyPr/>
                    <a:lstStyle/>
                    <a:p>
                      <a:pPr>
                        <a:lnSpc>
                          <a:spcPct val="115000"/>
                        </a:lnSpc>
                        <a:spcAft>
                          <a:spcPts val="0"/>
                        </a:spcAft>
                      </a:pPr>
                      <a:r>
                        <a:rPr lang="en-US" sz="1800">
                          <a:latin typeface="Calibri"/>
                          <a:ea typeface="Calibri"/>
                          <a:cs typeface="Times New Roman"/>
                        </a:rPr>
                        <a:t>6.3</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lang="el-GR" sz="1800" dirty="0">
                          <a:latin typeface="Calibri" pitchFamily="34" charset="0"/>
                          <a:ea typeface="Calibri"/>
                          <a:cs typeface="Times New Roman"/>
                        </a:rPr>
                        <a:t>2000</a:t>
                      </a:r>
                    </a:p>
                  </a:txBody>
                  <a:tcPr marL="68580" marR="68580" marT="0" marB="0"/>
                </a:tc>
                <a:tc>
                  <a:txBody>
                    <a:bodyPr/>
                    <a:lstStyle/>
                    <a:p>
                      <a:pPr>
                        <a:lnSpc>
                          <a:spcPct val="115000"/>
                        </a:lnSpc>
                        <a:spcAft>
                          <a:spcPts val="0"/>
                        </a:spcAft>
                      </a:pPr>
                      <a:r>
                        <a:rPr lang="el-GR" sz="180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31</a:t>
                      </a:r>
                    </a:p>
                  </a:txBody>
                  <a:tcPr marL="68580" marR="68580" marT="0" marB="0"/>
                </a:tc>
                <a:tc>
                  <a:txBody>
                    <a:bodyPr/>
                    <a:lstStyle/>
                    <a:p>
                      <a:pPr>
                        <a:lnSpc>
                          <a:spcPct val="115000"/>
                        </a:lnSpc>
                        <a:spcAft>
                          <a:spcPts val="0"/>
                        </a:spcAft>
                      </a:pPr>
                      <a:r>
                        <a:rPr lang="en-US" sz="1800">
                          <a:latin typeface="Calibri"/>
                          <a:ea typeface="Calibri"/>
                          <a:cs typeface="Times New Roman"/>
                        </a:rPr>
                        <a:t>10.3</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lang="el-GR" sz="1800" dirty="0">
                          <a:latin typeface="Calibri" pitchFamily="34" charset="0"/>
                          <a:ea typeface="Calibri"/>
                          <a:cs typeface="Times New Roman"/>
                        </a:rPr>
                        <a:t>2004</a:t>
                      </a:r>
                    </a:p>
                  </a:txBody>
                  <a:tcPr marL="68580" marR="68580" marT="0" marB="0"/>
                </a:tc>
                <a:tc>
                  <a:txBody>
                    <a:bodyPr/>
                    <a:lstStyle/>
                    <a:p>
                      <a:pPr>
                        <a:lnSpc>
                          <a:spcPct val="115000"/>
                        </a:lnSpc>
                        <a:spcAft>
                          <a:spcPts val="0"/>
                        </a:spcAft>
                      </a:pPr>
                      <a:r>
                        <a:rPr lang="el-GR" sz="180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39</a:t>
                      </a:r>
                    </a:p>
                  </a:txBody>
                  <a:tcPr marL="68580" marR="68580" marT="0" marB="0"/>
                </a:tc>
                <a:tc>
                  <a:txBody>
                    <a:bodyPr/>
                    <a:lstStyle/>
                    <a:p>
                      <a:pPr>
                        <a:lnSpc>
                          <a:spcPct val="115000"/>
                        </a:lnSpc>
                        <a:spcAft>
                          <a:spcPts val="0"/>
                        </a:spcAft>
                      </a:pPr>
                      <a:r>
                        <a:rPr lang="en-US" sz="1800">
                          <a:latin typeface="Calibri"/>
                          <a:ea typeface="Calibri"/>
                          <a:cs typeface="Times New Roman"/>
                        </a:rPr>
                        <a:t>13.0</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lang="el-GR" sz="1800" dirty="0">
                          <a:latin typeface="Calibri" pitchFamily="34" charset="0"/>
                          <a:ea typeface="Calibri"/>
                          <a:cs typeface="Times New Roman"/>
                        </a:rPr>
                        <a:t>2007</a:t>
                      </a:r>
                    </a:p>
                  </a:txBody>
                  <a:tcPr marL="68580" marR="68580" marT="0" marB="0"/>
                </a:tc>
                <a:tc>
                  <a:txBody>
                    <a:bodyPr/>
                    <a:lstStyle/>
                    <a:p>
                      <a:pPr>
                        <a:lnSpc>
                          <a:spcPct val="115000"/>
                        </a:lnSpc>
                        <a:spcAft>
                          <a:spcPts val="0"/>
                        </a:spcAft>
                      </a:pPr>
                      <a:r>
                        <a:rPr lang="el-GR" sz="180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48</a:t>
                      </a:r>
                    </a:p>
                  </a:txBody>
                  <a:tcPr marL="68580" marR="68580" marT="0" marB="0"/>
                </a:tc>
                <a:tc>
                  <a:txBody>
                    <a:bodyPr/>
                    <a:lstStyle/>
                    <a:p>
                      <a:pPr>
                        <a:lnSpc>
                          <a:spcPct val="115000"/>
                        </a:lnSpc>
                        <a:spcAft>
                          <a:spcPts val="0"/>
                        </a:spcAft>
                      </a:pPr>
                      <a:r>
                        <a:rPr lang="en-US" sz="1800">
                          <a:latin typeface="Calibri"/>
                          <a:ea typeface="Calibri"/>
                          <a:cs typeface="Times New Roman"/>
                        </a:rPr>
                        <a:t>16.0</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lang="el-GR" sz="1800" dirty="0">
                          <a:latin typeface="Calibri" pitchFamily="34" charset="0"/>
                          <a:ea typeface="Calibri"/>
                          <a:cs typeface="Times New Roman"/>
                        </a:rPr>
                        <a:t>2009</a:t>
                      </a:r>
                    </a:p>
                  </a:txBody>
                  <a:tcPr marL="68580" marR="68580" marT="0" marB="0"/>
                </a:tc>
                <a:tc>
                  <a:txBody>
                    <a:bodyPr/>
                    <a:lstStyle/>
                    <a:p>
                      <a:pPr>
                        <a:lnSpc>
                          <a:spcPct val="115000"/>
                        </a:lnSpc>
                        <a:spcAft>
                          <a:spcPts val="0"/>
                        </a:spcAft>
                      </a:pPr>
                      <a:r>
                        <a:rPr lang="el-GR" sz="180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52</a:t>
                      </a:r>
                    </a:p>
                  </a:txBody>
                  <a:tcPr marL="68580" marR="68580" marT="0" marB="0"/>
                </a:tc>
                <a:tc>
                  <a:txBody>
                    <a:bodyPr/>
                    <a:lstStyle/>
                    <a:p>
                      <a:pPr>
                        <a:lnSpc>
                          <a:spcPct val="115000"/>
                        </a:lnSpc>
                        <a:spcAft>
                          <a:spcPts val="0"/>
                        </a:spcAft>
                      </a:pPr>
                      <a:r>
                        <a:rPr lang="en-US" sz="1800">
                          <a:latin typeface="Calibri"/>
                          <a:ea typeface="Calibri"/>
                          <a:cs typeface="Times New Roman"/>
                        </a:rPr>
                        <a:t>17.3</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lang="el-GR" sz="1800" dirty="0">
                          <a:latin typeface="Calibri" pitchFamily="34" charset="0"/>
                          <a:ea typeface="Calibri"/>
                          <a:cs typeface="Times New Roman"/>
                        </a:rPr>
                        <a:t>2012 (</a:t>
                      </a:r>
                      <a:r>
                        <a:rPr lang="en-US" sz="1800" dirty="0">
                          <a:latin typeface="Calibri" pitchFamily="34" charset="0"/>
                          <a:ea typeface="Calibri"/>
                          <a:cs typeface="Times New Roman"/>
                        </a:rPr>
                        <a:t>MAY</a:t>
                      </a:r>
                      <a:r>
                        <a:rPr lang="el-GR" sz="1800" dirty="0">
                          <a:latin typeface="Calibri" pitchFamily="34" charset="0"/>
                          <a:ea typeface="Calibri"/>
                          <a:cs typeface="Times New Roman"/>
                        </a:rPr>
                        <a:t>)</a:t>
                      </a:r>
                    </a:p>
                  </a:txBody>
                  <a:tcPr marL="68580" marR="68580" marT="0" marB="0"/>
                </a:tc>
                <a:tc>
                  <a:txBody>
                    <a:bodyPr/>
                    <a:lstStyle/>
                    <a:p>
                      <a:pPr>
                        <a:lnSpc>
                          <a:spcPct val="115000"/>
                        </a:lnSpc>
                        <a:spcAft>
                          <a:spcPts val="0"/>
                        </a:spcAft>
                      </a:pPr>
                      <a:r>
                        <a:rPr lang="el-GR" sz="1800">
                          <a:latin typeface="Calibri"/>
                          <a:ea typeface="Calibri"/>
                          <a:cs typeface="Times New Roman"/>
                        </a:rPr>
                        <a:t>300</a:t>
                      </a:r>
                    </a:p>
                  </a:txBody>
                  <a:tcPr marL="68580" marR="68580" marT="0" marB="0"/>
                </a:tc>
                <a:tc>
                  <a:txBody>
                    <a:bodyPr/>
                    <a:lstStyle/>
                    <a:p>
                      <a:pPr>
                        <a:lnSpc>
                          <a:spcPct val="115000"/>
                        </a:lnSpc>
                        <a:spcAft>
                          <a:spcPts val="0"/>
                        </a:spcAft>
                      </a:pPr>
                      <a:r>
                        <a:rPr lang="el-GR" sz="1800">
                          <a:latin typeface="Calibri"/>
                          <a:ea typeface="Calibri"/>
                          <a:cs typeface="Times New Roman"/>
                        </a:rPr>
                        <a:t>56</a:t>
                      </a:r>
                    </a:p>
                  </a:txBody>
                  <a:tcPr marL="68580" marR="68580" marT="0" marB="0"/>
                </a:tc>
                <a:tc>
                  <a:txBody>
                    <a:bodyPr/>
                    <a:lstStyle/>
                    <a:p>
                      <a:pPr>
                        <a:lnSpc>
                          <a:spcPct val="115000"/>
                        </a:lnSpc>
                        <a:spcAft>
                          <a:spcPts val="0"/>
                        </a:spcAft>
                      </a:pPr>
                      <a:r>
                        <a:rPr lang="en-US" sz="1800">
                          <a:latin typeface="Calibri"/>
                          <a:ea typeface="Calibri"/>
                          <a:cs typeface="Times New Roman"/>
                        </a:rPr>
                        <a:t>18.7</a:t>
                      </a:r>
                      <a:endParaRPr lang="el-GR" sz="1800">
                        <a:latin typeface="Calibri"/>
                        <a:ea typeface="Calibri"/>
                        <a:cs typeface="Times New Roman"/>
                      </a:endParaRPr>
                    </a:p>
                  </a:txBody>
                  <a:tcPr marL="68580" marR="68580" marT="0" marB="0"/>
                </a:tc>
              </a:tr>
              <a:tr h="474466">
                <a:tc>
                  <a:txBody>
                    <a:bodyPr/>
                    <a:lstStyle/>
                    <a:p>
                      <a:pPr>
                        <a:lnSpc>
                          <a:spcPct val="115000"/>
                        </a:lnSpc>
                        <a:spcAft>
                          <a:spcPts val="0"/>
                        </a:spcAft>
                      </a:pPr>
                      <a:r>
                        <a:rPr kumimoji="0" lang="el-GR" sz="1800" kern="1200" dirty="0" smtClean="0">
                          <a:solidFill>
                            <a:schemeClr val="dk1"/>
                          </a:solidFill>
                          <a:latin typeface="Calibri" pitchFamily="34" charset="0"/>
                          <a:ea typeface="+mn-ea"/>
                          <a:cs typeface="+mn-cs"/>
                        </a:rPr>
                        <a:t>2012 (</a:t>
                      </a:r>
                      <a:r>
                        <a:rPr kumimoji="0" lang="en-US" sz="1800" kern="1200" dirty="0" smtClean="0">
                          <a:solidFill>
                            <a:schemeClr val="dk1"/>
                          </a:solidFill>
                          <a:latin typeface="Calibri" pitchFamily="34" charset="0"/>
                          <a:ea typeface="+mn-ea"/>
                          <a:cs typeface="+mn-cs"/>
                        </a:rPr>
                        <a:t>JUNE)</a:t>
                      </a:r>
                      <a:endParaRPr lang="el-GR" sz="1800" dirty="0">
                        <a:latin typeface="Calibri" pitchFamily="34" charset="0"/>
                        <a:ea typeface="Calibri"/>
                        <a:cs typeface="Times New Roman"/>
                      </a:endParaRPr>
                    </a:p>
                  </a:txBody>
                  <a:tcPr marL="68580" marR="68580" marT="0" marB="0"/>
                </a:tc>
                <a:tc>
                  <a:txBody>
                    <a:bodyPr/>
                    <a:lstStyle/>
                    <a:p>
                      <a:pPr>
                        <a:lnSpc>
                          <a:spcPct val="115000"/>
                        </a:lnSpc>
                        <a:spcAft>
                          <a:spcPts val="0"/>
                        </a:spcAft>
                      </a:pPr>
                      <a:r>
                        <a:rPr lang="el-GR" sz="1800" dirty="0">
                          <a:latin typeface="Calibri"/>
                          <a:ea typeface="Calibri"/>
                          <a:cs typeface="Times New Roman"/>
                        </a:rPr>
                        <a:t>300</a:t>
                      </a:r>
                    </a:p>
                  </a:txBody>
                  <a:tcPr marL="68580" marR="68580" marT="0" marB="0"/>
                </a:tc>
                <a:tc>
                  <a:txBody>
                    <a:bodyPr/>
                    <a:lstStyle/>
                    <a:p>
                      <a:pPr>
                        <a:lnSpc>
                          <a:spcPct val="115000"/>
                        </a:lnSpc>
                        <a:spcAft>
                          <a:spcPts val="0"/>
                        </a:spcAft>
                      </a:pPr>
                      <a:r>
                        <a:rPr lang="el-GR" sz="1800" dirty="0">
                          <a:latin typeface="Calibri"/>
                          <a:ea typeface="Calibri"/>
                          <a:cs typeface="Times New Roman"/>
                        </a:rPr>
                        <a:t>63</a:t>
                      </a:r>
                    </a:p>
                  </a:txBody>
                  <a:tcPr marL="68580" marR="68580" marT="0" marB="0"/>
                </a:tc>
                <a:tc>
                  <a:txBody>
                    <a:bodyPr/>
                    <a:lstStyle/>
                    <a:p>
                      <a:pPr>
                        <a:lnSpc>
                          <a:spcPct val="115000"/>
                        </a:lnSpc>
                        <a:spcAft>
                          <a:spcPts val="0"/>
                        </a:spcAft>
                      </a:pPr>
                      <a:r>
                        <a:rPr lang="en-US" sz="1800" dirty="0">
                          <a:latin typeface="Calibri"/>
                          <a:ea typeface="Calibri"/>
                          <a:cs typeface="Times New Roman"/>
                        </a:rPr>
                        <a:t>21.0</a:t>
                      </a:r>
                      <a:endParaRPr lang="el-GR" sz="1800" dirty="0">
                        <a:latin typeface="Calibri"/>
                        <a:ea typeface="Calibri"/>
                        <a:cs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1312</TotalTime>
  <Words>2847</Words>
  <Application>Microsoft Office PowerPoint</Application>
  <PresentationFormat>On-screen Show (4:3)</PresentationFormat>
  <Paragraphs>123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Αποκορύφωμα</vt:lpstr>
      <vt:lpstr>GETTING MORE WOMEN IN POLITICS</vt:lpstr>
      <vt:lpstr>GETTING MORE WOMEN IN POLITICS</vt:lpstr>
      <vt:lpstr>Greece: A Historical Overview</vt:lpstr>
      <vt:lpstr>Greece: A Historical Overview</vt:lpstr>
      <vt:lpstr>GETTING MORE WOMEN IN POLITICS Greece: A Historical Overview</vt:lpstr>
      <vt:lpstr>GETTING MORE WOMEN IN POLITICS Greece: A Historical Overview</vt:lpstr>
      <vt:lpstr>GETTING MORE WOMEN IN POLITICS Greece: A Historical Overview</vt:lpstr>
      <vt:lpstr>GETTING MORE WOMEN IN POLITICS Greece: A Historical Overview</vt:lpstr>
      <vt:lpstr>GETTING MORE WOMEN IN POLITICS Greece: A Historical Overview</vt:lpstr>
      <vt:lpstr>Establish gender quota for party lists of Prefectural and Municipal Elections </vt:lpstr>
      <vt:lpstr>Establish gender quota for party lists of National Elections </vt:lpstr>
      <vt:lpstr>Electoral Statistics of Municipalities</vt:lpstr>
      <vt:lpstr>Electoral Statistics of Municipalities</vt:lpstr>
      <vt:lpstr>Electoral Statistics of Municipalities</vt:lpstr>
      <vt:lpstr>Electoral Statistics of Municipalities</vt:lpstr>
      <vt:lpstr>Electoral Statistics of European Parliament</vt:lpstr>
      <vt:lpstr>Electoral Statistics of European Parliament</vt:lpstr>
      <vt:lpstr>Why is women's participation in political life significant?</vt:lpstr>
      <vt:lpstr>My Personal involvement in the Community and how it evolved into my participation in politics </vt:lpstr>
      <vt:lpstr>My Personal involvement in the Community and how it evolved into my participation in politics  </vt:lpstr>
      <vt:lpstr>My Personal involvement in the Community and how it evolved into my participation in politics</vt:lpstr>
      <vt:lpstr>My Personal involvement in the Community and how it evolved into my participation in politics</vt:lpstr>
      <vt:lpstr>What changes I would like </vt:lpstr>
      <vt:lpstr>What changes I would like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MORE WOMEN IN POLITICS</dc:title>
  <dc:creator>user</dc:creator>
  <cp:lastModifiedBy>NWAdmin</cp:lastModifiedBy>
  <cp:revision>115</cp:revision>
  <dcterms:created xsi:type="dcterms:W3CDTF">2014-06-10T09:36:10Z</dcterms:created>
  <dcterms:modified xsi:type="dcterms:W3CDTF">2014-06-18T00:18:12Z</dcterms:modified>
</cp:coreProperties>
</file>