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258" r:id="rId3"/>
    <p:sldId id="269" r:id="rId4"/>
    <p:sldId id="270" r:id="rId5"/>
    <p:sldId id="272" r:id="rId6"/>
    <p:sldId id="273" r:id="rId7"/>
    <p:sldId id="276" r:id="rId8"/>
    <p:sldId id="277" r:id="rId9"/>
    <p:sldId id="275" r:id="rId10"/>
    <p:sldId id="274" r:id="rId11"/>
    <p:sldId id="265" r:id="rId12"/>
    <p:sldId id="266" r:id="rId13"/>
    <p:sldId id="263" r:id="rId14"/>
    <p:sldId id="287" r:id="rId15"/>
    <p:sldId id="279" r:id="rId16"/>
    <p:sldId id="280" r:id="rId17"/>
    <p:sldId id="281" r:id="rId18"/>
    <p:sldId id="282" r:id="rId19"/>
    <p:sldId id="284" r:id="rId20"/>
    <p:sldId id="285" r:id="rId21"/>
    <p:sldId id="295" r:id="rId22"/>
    <p:sldId id="301" r:id="rId23"/>
    <p:sldId id="294" r:id="rId24"/>
    <p:sldId id="296" r:id="rId25"/>
    <p:sldId id="297" r:id="rId26"/>
    <p:sldId id="324" r:id="rId27"/>
    <p:sldId id="325" r:id="rId28"/>
    <p:sldId id="345" r:id="rId29"/>
    <p:sldId id="298" r:id="rId30"/>
    <p:sldId id="261" r:id="rId31"/>
    <p:sldId id="259" r:id="rId32"/>
    <p:sldId id="321" r:id="rId33"/>
    <p:sldId id="314" r:id="rId34"/>
    <p:sldId id="315" r:id="rId35"/>
    <p:sldId id="322" r:id="rId36"/>
    <p:sldId id="317" r:id="rId37"/>
    <p:sldId id="320" r:id="rId38"/>
    <p:sldId id="268" r:id="rId39"/>
    <p:sldId id="323" r:id="rId40"/>
    <p:sldId id="326" r:id="rId41"/>
    <p:sldId id="327" r:id="rId42"/>
    <p:sldId id="334" r:id="rId43"/>
    <p:sldId id="346" r:id="rId44"/>
    <p:sldId id="335" r:id="rId45"/>
    <p:sldId id="337" r:id="rId46"/>
    <p:sldId id="336" r:id="rId47"/>
    <p:sldId id="342" r:id="rId48"/>
    <p:sldId id="338" r:id="rId49"/>
    <p:sldId id="339" r:id="rId50"/>
    <p:sldId id="341" r:id="rId51"/>
    <p:sldId id="343" r:id="rId52"/>
    <p:sldId id="34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C77FB-D1E8-4F5D-9A53-20C4B4052672}" type="datetimeFigureOut">
              <a:rPr lang="en-IE" smtClean="0"/>
              <a:t>05/03/2015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41C06-01E4-47D8-85A8-269482749AA0}" type="slidenum">
              <a:rPr lang="en-IE" smtClean="0"/>
              <a:t>‹#›</a:t>
            </a:fld>
            <a:endParaRPr lang="en-IE"/>
          </a:p>
        </p:txBody>
      </p:sp>
    </p:spTree>
    <p:extLst>
      <p:ext uri="{BB962C8B-B14F-4D97-AF65-F5344CB8AC3E}">
        <p14:creationId xmlns:p14="http://schemas.microsoft.com/office/powerpoint/2010/main" val="2954492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anose="020B0600070205080204"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9091ABD-D8DE-4179-8528-DFF25B5D47D9}" type="slidenum">
              <a:rPr lang="en-GB">
                <a:latin typeface="Calibri" panose="020F0502020204030204" pitchFamily="34" charset="0"/>
              </a:rPr>
              <a:pPr eaLnBrk="1" hangingPunct="1"/>
              <a:t>1</a:t>
            </a:fld>
            <a:endParaRPr lang="en-GB">
              <a:latin typeface="Calibri" panose="020F0502020204030204" pitchFamily="34" charset="0"/>
            </a:endParaRPr>
          </a:p>
        </p:txBody>
      </p:sp>
    </p:spTree>
    <p:extLst>
      <p:ext uri="{BB962C8B-B14F-4D97-AF65-F5344CB8AC3E}">
        <p14:creationId xmlns:p14="http://schemas.microsoft.com/office/powerpoint/2010/main" val="193628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4E65B49-1771-409D-96F8-B59647A486F0}" type="slidenum">
              <a:rPr lang="en-IE" smtClean="0"/>
              <a:t>27</a:t>
            </a:fld>
            <a:endParaRPr lang="en-IE"/>
          </a:p>
        </p:txBody>
      </p:sp>
    </p:spTree>
    <p:extLst>
      <p:ext uri="{BB962C8B-B14F-4D97-AF65-F5344CB8AC3E}">
        <p14:creationId xmlns:p14="http://schemas.microsoft.com/office/powerpoint/2010/main" val="3350737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4E65B49-1771-409D-96F8-B59647A486F0}" type="slidenum">
              <a:rPr lang="en-IE" smtClean="0"/>
              <a:t>28</a:t>
            </a:fld>
            <a:endParaRPr lang="en-IE"/>
          </a:p>
        </p:txBody>
      </p:sp>
    </p:spTree>
    <p:extLst>
      <p:ext uri="{BB962C8B-B14F-4D97-AF65-F5344CB8AC3E}">
        <p14:creationId xmlns:p14="http://schemas.microsoft.com/office/powerpoint/2010/main" val="3810890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anose="020B0600070205080204"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6915155-9312-4AF0-BDEB-BFCF0984C4D6}" type="slidenum">
              <a:rPr lang="en-IE" sz="1200">
                <a:latin typeface="Calibri" panose="020F0502020204030204" pitchFamily="34" charset="0"/>
              </a:rPr>
              <a:pPr eaLnBrk="1" hangingPunct="1"/>
              <a:t>33</a:t>
            </a:fld>
            <a:endParaRPr lang="en-IE" sz="1200">
              <a:latin typeface="Calibri" panose="020F0502020204030204" pitchFamily="34" charset="0"/>
            </a:endParaRPr>
          </a:p>
        </p:txBody>
      </p:sp>
    </p:spTree>
    <p:extLst>
      <p:ext uri="{BB962C8B-B14F-4D97-AF65-F5344CB8AC3E}">
        <p14:creationId xmlns:p14="http://schemas.microsoft.com/office/powerpoint/2010/main" val="357199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anose="020B0600070205080204" pitchFamily="34" charset="-128"/>
              </a:rPr>
              <a:t>Seven elements – write them out and get moving </a:t>
            </a:r>
          </a:p>
          <a:p>
            <a:r>
              <a:rPr lang="en-US" smtClean="0">
                <a:ea typeface="ＭＳ Ｐゴシック" panose="020B0600070205080204" pitchFamily="34" charset="-128"/>
              </a:rPr>
              <a:t>NG do a draft plan with these for people </a:t>
            </a:r>
          </a:p>
          <a:p>
            <a:endParaRPr lang="en-US" smtClean="0">
              <a:ea typeface="ＭＳ Ｐゴシック" panose="020B0600070205080204" pitchFamily="34" charset="-128"/>
            </a:endParaRPr>
          </a:p>
          <a:p>
            <a:r>
              <a:rPr lang="en-US" smtClean="0">
                <a:ea typeface="ＭＳ Ｐゴシック" panose="020B0600070205080204" pitchFamily="34" charset="-128"/>
              </a:rPr>
              <a:t>We will go through some of these with you </a:t>
            </a:r>
          </a:p>
          <a:p>
            <a:pPr eaLnBrk="1" hangingPunct="1"/>
            <a:r>
              <a:rPr lang="en-IE" smtClean="0">
                <a:solidFill>
                  <a:srgbClr val="404040"/>
                </a:solidFill>
                <a:ea typeface="ＭＳ Ｐゴシック" panose="020B0600070205080204" pitchFamily="34" charset="-128"/>
              </a:rPr>
              <a:t>ow much do you need? </a:t>
            </a:r>
          </a:p>
          <a:p>
            <a:pPr eaLnBrk="1" hangingPunct="1"/>
            <a:r>
              <a:rPr lang="en-IE" smtClean="0">
                <a:solidFill>
                  <a:srgbClr val="404040"/>
                </a:solidFill>
                <a:ea typeface="ＭＳ Ｐゴシック" panose="020B0600070205080204" pitchFamily="34" charset="-128"/>
              </a:rPr>
              <a:t>How do you break that figure down? </a:t>
            </a:r>
          </a:p>
          <a:p>
            <a:pPr eaLnBrk="1" hangingPunct="1"/>
            <a:r>
              <a:rPr lang="en-IE" smtClean="0">
                <a:solidFill>
                  <a:srgbClr val="404040"/>
                </a:solidFill>
                <a:ea typeface="ＭＳ Ｐゴシック" panose="020B0600070205080204" pitchFamily="34" charset="-128"/>
              </a:rPr>
              <a:t>Who is raising the money? </a:t>
            </a:r>
          </a:p>
          <a:p>
            <a:pPr eaLnBrk="1" hangingPunct="1"/>
            <a:r>
              <a:rPr lang="en-IE" smtClean="0">
                <a:solidFill>
                  <a:srgbClr val="404040"/>
                </a:solidFill>
                <a:ea typeface="ＭＳ Ｐゴシック" panose="020B0600070205080204" pitchFamily="34" charset="-128"/>
              </a:rPr>
              <a:t>How are they raising it? </a:t>
            </a:r>
          </a:p>
          <a:p>
            <a:pPr eaLnBrk="1" hangingPunct="1"/>
            <a:r>
              <a:rPr lang="en-IE" smtClean="0">
                <a:solidFill>
                  <a:srgbClr val="404040"/>
                </a:solidFill>
                <a:ea typeface="ＭＳ Ｐゴシック" panose="020B0600070205080204" pitchFamily="34" charset="-128"/>
              </a:rPr>
              <a:t>How are you managing your fundraising? </a:t>
            </a:r>
          </a:p>
          <a:p>
            <a:pPr eaLnBrk="1" hangingPunct="1"/>
            <a:endParaRPr lang="en-IE" smtClean="0">
              <a:solidFill>
                <a:srgbClr val="404040"/>
              </a:solidFill>
              <a:ea typeface="ＭＳ Ｐゴシック" panose="020B0600070205080204" pitchFamily="34" charset="-128"/>
            </a:endParaRPr>
          </a:p>
          <a:p>
            <a:pPr eaLnBrk="1" hangingPunct="1"/>
            <a:r>
              <a:rPr lang="en-IE" smtClean="0">
                <a:solidFill>
                  <a:srgbClr val="404040"/>
                </a:solidFill>
                <a:ea typeface="ＭＳ Ｐゴシック" panose="020B0600070205080204" pitchFamily="34" charset="-128"/>
              </a:rPr>
              <a:t>Remember – you can’t spend money until you raise money – so this should be one of the things that you think about EARLY.  </a:t>
            </a:r>
          </a:p>
          <a:p>
            <a:pPr eaLnBrk="1" hangingPunct="1"/>
            <a:endParaRPr lang="en-IE" smtClean="0">
              <a:solidFill>
                <a:srgbClr val="404040"/>
              </a:solidFill>
              <a:ea typeface="ＭＳ Ｐゴシック" panose="020B0600070205080204" pitchFamily="34" charset="-128"/>
            </a:endParaRPr>
          </a:p>
          <a:p>
            <a:pPr eaLnBrk="1" hangingPunct="1"/>
            <a:r>
              <a:rPr lang="en-IE" smtClean="0">
                <a:solidFill>
                  <a:srgbClr val="404040"/>
                </a:solidFill>
                <a:ea typeface="ＭＳ Ｐゴシック" panose="020B0600070205080204" pitchFamily="34" charset="-128"/>
              </a:rPr>
              <a:t>Planning this is something that you can be doing in the weeks to the boundary commission report </a:t>
            </a:r>
          </a:p>
          <a:p>
            <a:endParaRPr lang="en-US" smtClean="0">
              <a:ea typeface="ＭＳ Ｐゴシック" panose="020B0600070205080204"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3B4BD31-10A8-4D5B-B688-6320D79FB4AB}" type="slidenum">
              <a:rPr lang="en-IE" sz="1200">
                <a:latin typeface="Calibri" panose="020F0502020204030204" pitchFamily="34" charset="0"/>
              </a:rPr>
              <a:pPr eaLnBrk="1" hangingPunct="1"/>
              <a:t>34</a:t>
            </a:fld>
            <a:endParaRPr lang="en-IE" sz="1200">
              <a:latin typeface="Calibri" panose="020F0502020204030204" pitchFamily="34" charset="0"/>
            </a:endParaRPr>
          </a:p>
        </p:txBody>
      </p:sp>
    </p:spTree>
    <p:extLst>
      <p:ext uri="{BB962C8B-B14F-4D97-AF65-F5344CB8AC3E}">
        <p14:creationId xmlns:p14="http://schemas.microsoft.com/office/powerpoint/2010/main" val="3117218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anose="020B0600070205080204" pitchFamily="34" charset="-128"/>
              </a:rPr>
              <a:t>Price it out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7594026-5DAE-456A-851D-AE107B1F4A13}" type="slidenum">
              <a:rPr lang="en-IE" sz="1200">
                <a:latin typeface="Calibri" panose="020F0502020204030204" pitchFamily="34" charset="0"/>
              </a:rPr>
              <a:pPr eaLnBrk="1" hangingPunct="1"/>
              <a:t>36</a:t>
            </a:fld>
            <a:endParaRPr lang="en-IE" sz="1200">
              <a:latin typeface="Calibri" panose="020F0502020204030204" pitchFamily="34" charset="0"/>
            </a:endParaRPr>
          </a:p>
        </p:txBody>
      </p:sp>
    </p:spTree>
    <p:extLst>
      <p:ext uri="{BB962C8B-B14F-4D97-AF65-F5344CB8AC3E}">
        <p14:creationId xmlns:p14="http://schemas.microsoft.com/office/powerpoint/2010/main" val="1672313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smtClean="0">
                <a:ea typeface="ＭＳ Ｐゴシック" panose="020B0600070205080204" pitchFamily="34" charset="-128"/>
              </a:rPr>
              <a:t>Schedule your review for an agreed date each month with your campaign manager and fundraiser</a:t>
            </a:r>
          </a:p>
          <a:p>
            <a:pPr marL="228600" indent="-228600"/>
            <a:r>
              <a:rPr lang="en-US" smtClean="0">
                <a:ea typeface="ＭＳ Ｐゴシック" panose="020B0600070205080204" pitchFamily="34" charset="-128"/>
              </a:rPr>
              <a:t>If it is not on target you need to adjust your plans </a:t>
            </a:r>
          </a:p>
          <a:p>
            <a:pPr marL="228600" indent="-228600"/>
            <a:r>
              <a:rPr lang="en-US" smtClean="0">
                <a:ea typeface="ＭＳ Ｐゴシック" panose="020B0600070205080204" pitchFamily="34" charset="-128"/>
              </a:rPr>
              <a:t>A good fundraiser is impressive to any political party – this is another way of showing that you are serious about getting elected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1C90376-3002-44C6-8507-EEF541C0A811}" type="slidenum">
              <a:rPr lang="en-IE" sz="1200">
                <a:latin typeface="Calibri" panose="020F0502020204030204" pitchFamily="34" charset="0"/>
              </a:rPr>
              <a:pPr eaLnBrk="1" hangingPunct="1"/>
              <a:t>37</a:t>
            </a:fld>
            <a:endParaRPr lang="en-IE" sz="1200">
              <a:latin typeface="Calibri" panose="020F0502020204030204" pitchFamily="34" charset="0"/>
            </a:endParaRPr>
          </a:p>
        </p:txBody>
      </p:sp>
    </p:spTree>
    <p:extLst>
      <p:ext uri="{BB962C8B-B14F-4D97-AF65-F5344CB8AC3E}">
        <p14:creationId xmlns:p14="http://schemas.microsoft.com/office/powerpoint/2010/main" val="434065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anose="020B0600070205080204" pitchFamily="34" charset="-128"/>
              </a:rPr>
              <a:t>Emma Kiernan, Newbridge Town Council</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46E27686-F8AB-4283-B691-0A817A3F5A09}" type="slidenum">
              <a:rPr lang="en-GB" altLang="en-US">
                <a:latin typeface="Calibri" panose="020F0502020204030204" pitchFamily="34" charset="0"/>
              </a:rPr>
              <a:pPr eaLnBrk="1" hangingPunct="1"/>
              <a:t>43</a:t>
            </a:fld>
            <a:endParaRPr lang="en-GB" altLang="en-US">
              <a:latin typeface="Calibri" panose="020F0502020204030204" pitchFamily="34" charset="0"/>
            </a:endParaRPr>
          </a:p>
        </p:txBody>
      </p:sp>
    </p:spTree>
    <p:extLst>
      <p:ext uri="{BB962C8B-B14F-4D97-AF65-F5344CB8AC3E}">
        <p14:creationId xmlns:p14="http://schemas.microsoft.com/office/powerpoint/2010/main" val="119788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4E65B49-1771-409D-96F8-B59647A486F0}" type="slidenum">
              <a:rPr lang="en-IE" smtClean="0"/>
              <a:t>15</a:t>
            </a:fld>
            <a:endParaRPr lang="en-IE"/>
          </a:p>
        </p:txBody>
      </p:sp>
    </p:spTree>
    <p:extLst>
      <p:ext uri="{BB962C8B-B14F-4D97-AF65-F5344CB8AC3E}">
        <p14:creationId xmlns:p14="http://schemas.microsoft.com/office/powerpoint/2010/main" val="3928031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4E65B49-1771-409D-96F8-B59647A486F0}" type="slidenum">
              <a:rPr lang="en-IE" smtClean="0"/>
              <a:t>16</a:t>
            </a:fld>
            <a:endParaRPr lang="en-IE"/>
          </a:p>
        </p:txBody>
      </p:sp>
    </p:spTree>
    <p:extLst>
      <p:ext uri="{BB962C8B-B14F-4D97-AF65-F5344CB8AC3E}">
        <p14:creationId xmlns:p14="http://schemas.microsoft.com/office/powerpoint/2010/main" val="748927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4E65B49-1771-409D-96F8-B59647A486F0}" type="slidenum">
              <a:rPr lang="en-IE" smtClean="0"/>
              <a:t>17</a:t>
            </a:fld>
            <a:endParaRPr lang="en-IE"/>
          </a:p>
        </p:txBody>
      </p:sp>
    </p:spTree>
    <p:extLst>
      <p:ext uri="{BB962C8B-B14F-4D97-AF65-F5344CB8AC3E}">
        <p14:creationId xmlns:p14="http://schemas.microsoft.com/office/powerpoint/2010/main" val="504211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4E65B49-1771-409D-96F8-B59647A486F0}" type="slidenum">
              <a:rPr lang="en-IE" smtClean="0"/>
              <a:t>18</a:t>
            </a:fld>
            <a:endParaRPr lang="en-IE"/>
          </a:p>
        </p:txBody>
      </p:sp>
    </p:spTree>
    <p:extLst>
      <p:ext uri="{BB962C8B-B14F-4D97-AF65-F5344CB8AC3E}">
        <p14:creationId xmlns:p14="http://schemas.microsoft.com/office/powerpoint/2010/main" val="1515068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4E65B49-1771-409D-96F8-B59647A486F0}" type="slidenum">
              <a:rPr lang="en-IE" smtClean="0"/>
              <a:t>19</a:t>
            </a:fld>
            <a:endParaRPr lang="en-IE"/>
          </a:p>
        </p:txBody>
      </p:sp>
    </p:spTree>
    <p:extLst>
      <p:ext uri="{BB962C8B-B14F-4D97-AF65-F5344CB8AC3E}">
        <p14:creationId xmlns:p14="http://schemas.microsoft.com/office/powerpoint/2010/main" val="1016905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4E65B49-1771-409D-96F8-B59647A486F0}" type="slidenum">
              <a:rPr lang="en-IE" smtClean="0"/>
              <a:t>20</a:t>
            </a:fld>
            <a:endParaRPr lang="en-IE"/>
          </a:p>
        </p:txBody>
      </p:sp>
    </p:spTree>
    <p:extLst>
      <p:ext uri="{BB962C8B-B14F-4D97-AF65-F5344CB8AC3E}">
        <p14:creationId xmlns:p14="http://schemas.microsoft.com/office/powerpoint/2010/main" val="2693583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4E65B49-1771-409D-96F8-B59647A486F0}" type="slidenum">
              <a:rPr lang="en-IE" smtClean="0"/>
              <a:t>21</a:t>
            </a:fld>
            <a:endParaRPr lang="en-IE"/>
          </a:p>
        </p:txBody>
      </p:sp>
    </p:spTree>
    <p:extLst>
      <p:ext uri="{BB962C8B-B14F-4D97-AF65-F5344CB8AC3E}">
        <p14:creationId xmlns:p14="http://schemas.microsoft.com/office/powerpoint/2010/main" val="1861465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4E65B49-1771-409D-96F8-B59647A486F0}" type="slidenum">
              <a:rPr lang="en-IE" smtClean="0"/>
              <a:t>26</a:t>
            </a:fld>
            <a:endParaRPr lang="en-IE"/>
          </a:p>
        </p:txBody>
      </p:sp>
    </p:spTree>
    <p:extLst>
      <p:ext uri="{BB962C8B-B14F-4D97-AF65-F5344CB8AC3E}">
        <p14:creationId xmlns:p14="http://schemas.microsoft.com/office/powerpoint/2010/main" val="7241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C101FFD6-3E2C-4C55-9521-703ED52A4916}" type="datetimeFigureOut">
              <a:rPr lang="en-IE" smtClean="0"/>
              <a:t>05/03/2015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AB13924-698E-4B2C-B595-B20374F2722B}" type="slidenum">
              <a:rPr lang="en-IE" smtClean="0"/>
              <a:t>‹#›</a:t>
            </a:fld>
            <a:endParaRPr lang="en-IE"/>
          </a:p>
        </p:txBody>
      </p:sp>
    </p:spTree>
    <p:extLst>
      <p:ext uri="{BB962C8B-B14F-4D97-AF65-F5344CB8AC3E}">
        <p14:creationId xmlns:p14="http://schemas.microsoft.com/office/powerpoint/2010/main" val="3333256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101FFD6-3E2C-4C55-9521-703ED52A4916}" type="datetimeFigureOut">
              <a:rPr lang="en-IE" smtClean="0"/>
              <a:t>05/03/2015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AB13924-698E-4B2C-B595-B20374F2722B}" type="slidenum">
              <a:rPr lang="en-IE" smtClean="0"/>
              <a:t>‹#›</a:t>
            </a:fld>
            <a:endParaRPr lang="en-IE"/>
          </a:p>
        </p:txBody>
      </p:sp>
    </p:spTree>
    <p:extLst>
      <p:ext uri="{BB962C8B-B14F-4D97-AF65-F5344CB8AC3E}">
        <p14:creationId xmlns:p14="http://schemas.microsoft.com/office/powerpoint/2010/main" val="15442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101FFD6-3E2C-4C55-9521-703ED52A4916}" type="datetimeFigureOut">
              <a:rPr lang="en-IE" smtClean="0"/>
              <a:t>05/03/2015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AB13924-698E-4B2C-B595-B20374F2722B}" type="slidenum">
              <a:rPr lang="en-IE" smtClean="0"/>
              <a:t>‹#›</a:t>
            </a:fld>
            <a:endParaRPr lang="en-IE"/>
          </a:p>
        </p:txBody>
      </p:sp>
    </p:spTree>
    <p:extLst>
      <p:ext uri="{BB962C8B-B14F-4D97-AF65-F5344CB8AC3E}">
        <p14:creationId xmlns:p14="http://schemas.microsoft.com/office/powerpoint/2010/main" val="288679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101FFD6-3E2C-4C55-9521-703ED52A4916}" type="datetimeFigureOut">
              <a:rPr lang="en-IE" smtClean="0"/>
              <a:t>05/03/2015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AB13924-698E-4B2C-B595-B20374F2722B}" type="slidenum">
              <a:rPr lang="en-IE" smtClean="0"/>
              <a:t>‹#›</a:t>
            </a:fld>
            <a:endParaRPr lang="en-IE"/>
          </a:p>
        </p:txBody>
      </p:sp>
    </p:spTree>
    <p:extLst>
      <p:ext uri="{BB962C8B-B14F-4D97-AF65-F5344CB8AC3E}">
        <p14:creationId xmlns:p14="http://schemas.microsoft.com/office/powerpoint/2010/main" val="2455711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01FFD6-3E2C-4C55-9521-703ED52A4916}" type="datetimeFigureOut">
              <a:rPr lang="en-IE" smtClean="0"/>
              <a:t>05/03/2015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AB13924-698E-4B2C-B595-B20374F2722B}" type="slidenum">
              <a:rPr lang="en-IE" smtClean="0"/>
              <a:t>‹#›</a:t>
            </a:fld>
            <a:endParaRPr lang="en-IE"/>
          </a:p>
        </p:txBody>
      </p:sp>
    </p:spTree>
    <p:extLst>
      <p:ext uri="{BB962C8B-B14F-4D97-AF65-F5344CB8AC3E}">
        <p14:creationId xmlns:p14="http://schemas.microsoft.com/office/powerpoint/2010/main" val="1405991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C101FFD6-3E2C-4C55-9521-703ED52A4916}" type="datetimeFigureOut">
              <a:rPr lang="en-IE" smtClean="0"/>
              <a:t>05/03/2015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AB13924-698E-4B2C-B595-B20374F2722B}" type="slidenum">
              <a:rPr lang="en-IE" smtClean="0"/>
              <a:t>‹#›</a:t>
            </a:fld>
            <a:endParaRPr lang="en-IE"/>
          </a:p>
        </p:txBody>
      </p:sp>
    </p:spTree>
    <p:extLst>
      <p:ext uri="{BB962C8B-B14F-4D97-AF65-F5344CB8AC3E}">
        <p14:creationId xmlns:p14="http://schemas.microsoft.com/office/powerpoint/2010/main" val="186618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C101FFD6-3E2C-4C55-9521-703ED52A4916}" type="datetimeFigureOut">
              <a:rPr lang="en-IE" smtClean="0"/>
              <a:t>05/03/2015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0AB13924-698E-4B2C-B595-B20374F2722B}" type="slidenum">
              <a:rPr lang="en-IE" smtClean="0"/>
              <a:t>‹#›</a:t>
            </a:fld>
            <a:endParaRPr lang="en-IE"/>
          </a:p>
        </p:txBody>
      </p:sp>
    </p:spTree>
    <p:extLst>
      <p:ext uri="{BB962C8B-B14F-4D97-AF65-F5344CB8AC3E}">
        <p14:creationId xmlns:p14="http://schemas.microsoft.com/office/powerpoint/2010/main" val="1914858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C101FFD6-3E2C-4C55-9521-703ED52A4916}" type="datetimeFigureOut">
              <a:rPr lang="en-IE" smtClean="0"/>
              <a:t>05/03/2015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AB13924-698E-4B2C-B595-B20374F2722B}" type="slidenum">
              <a:rPr lang="en-IE" smtClean="0"/>
              <a:t>‹#›</a:t>
            </a:fld>
            <a:endParaRPr lang="en-IE"/>
          </a:p>
        </p:txBody>
      </p:sp>
    </p:spTree>
    <p:extLst>
      <p:ext uri="{BB962C8B-B14F-4D97-AF65-F5344CB8AC3E}">
        <p14:creationId xmlns:p14="http://schemas.microsoft.com/office/powerpoint/2010/main" val="393030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1FFD6-3E2C-4C55-9521-703ED52A4916}" type="datetimeFigureOut">
              <a:rPr lang="en-IE" smtClean="0"/>
              <a:t>05/03/2015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0AB13924-698E-4B2C-B595-B20374F2722B}" type="slidenum">
              <a:rPr lang="en-IE" smtClean="0"/>
              <a:t>‹#›</a:t>
            </a:fld>
            <a:endParaRPr lang="en-IE"/>
          </a:p>
        </p:txBody>
      </p:sp>
    </p:spTree>
    <p:extLst>
      <p:ext uri="{BB962C8B-B14F-4D97-AF65-F5344CB8AC3E}">
        <p14:creationId xmlns:p14="http://schemas.microsoft.com/office/powerpoint/2010/main" val="436536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1FFD6-3E2C-4C55-9521-703ED52A4916}" type="datetimeFigureOut">
              <a:rPr lang="en-IE" smtClean="0"/>
              <a:t>05/03/2015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AB13924-698E-4B2C-B595-B20374F2722B}" type="slidenum">
              <a:rPr lang="en-IE" smtClean="0"/>
              <a:t>‹#›</a:t>
            </a:fld>
            <a:endParaRPr lang="en-IE"/>
          </a:p>
        </p:txBody>
      </p:sp>
    </p:spTree>
    <p:extLst>
      <p:ext uri="{BB962C8B-B14F-4D97-AF65-F5344CB8AC3E}">
        <p14:creationId xmlns:p14="http://schemas.microsoft.com/office/powerpoint/2010/main" val="174700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1FFD6-3E2C-4C55-9521-703ED52A4916}" type="datetimeFigureOut">
              <a:rPr lang="en-IE" smtClean="0"/>
              <a:t>05/03/2015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AB13924-698E-4B2C-B595-B20374F2722B}" type="slidenum">
              <a:rPr lang="en-IE" smtClean="0"/>
              <a:t>‹#›</a:t>
            </a:fld>
            <a:endParaRPr lang="en-IE"/>
          </a:p>
        </p:txBody>
      </p:sp>
    </p:spTree>
    <p:extLst>
      <p:ext uri="{BB962C8B-B14F-4D97-AF65-F5344CB8AC3E}">
        <p14:creationId xmlns:p14="http://schemas.microsoft.com/office/powerpoint/2010/main" val="3559668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1FFD6-3E2C-4C55-9521-703ED52A4916}" type="datetimeFigureOut">
              <a:rPr lang="en-IE" smtClean="0"/>
              <a:t>05/03/2015</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13924-698E-4B2C-B595-B20374F2722B}" type="slidenum">
              <a:rPr lang="en-IE" smtClean="0"/>
              <a:t>‹#›</a:t>
            </a:fld>
            <a:endParaRPr lang="en-IE"/>
          </a:p>
        </p:txBody>
      </p:sp>
    </p:spTree>
    <p:extLst>
      <p:ext uri="{BB962C8B-B14F-4D97-AF65-F5344CB8AC3E}">
        <p14:creationId xmlns:p14="http://schemas.microsoft.com/office/powerpoint/2010/main" val="281688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legislationline.org/" TargetMode="External"/><Relationship Id="rId2" Type="http://schemas.openxmlformats.org/officeDocument/2006/relationships/hyperlink" Target="http://www.ipu.org/parline-e/parlinesearch.asp"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jpg"/><Relationship Id="rId7"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guardian.co.uk/commentisfree/2012/jul/23/cecile-duflot-france-dressing-political-art" TargetMode="External"/><Relationship Id="rId5" Type="http://schemas.openxmlformats.org/officeDocument/2006/relationships/hyperlink" Target="http://www.guardian.co.uk/commentisfree/2012/jul/22/barbara-ellen-cecile-duflots-dress" TargetMode="External"/><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1.jpg"/><Relationship Id="rId4" Type="http://schemas.openxmlformats.org/officeDocument/2006/relationships/image" Target="../media/image10.jpg"/></Relationships>
</file>

<file path=ppt/slides/_rels/slide50.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1.png"/><Relationship Id="rId7" Type="http://schemas.openxmlformats.org/officeDocument/2006/relationships/image" Target="../media/image44.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jpg"/><Relationship Id="rId10" Type="http://schemas.openxmlformats.org/officeDocument/2006/relationships/image" Target="../media/image47.jpg"/><Relationship Id="rId4" Type="http://schemas.openxmlformats.org/officeDocument/2006/relationships/image" Target="../media/image41.jpg"/><Relationship Id="rId9" Type="http://schemas.openxmlformats.org/officeDocument/2006/relationships/image" Target="../media/image46.jp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itle 2"/>
          <p:cNvSpPr>
            <a:spLocks noGrp="1"/>
          </p:cNvSpPr>
          <p:nvPr>
            <p:ph type="body" sz="half" idx="2"/>
          </p:nvPr>
        </p:nvSpPr>
        <p:spPr>
          <a:xfrm>
            <a:off x="3863975" y="5445126"/>
            <a:ext cx="4992688" cy="804863"/>
          </a:xfrm>
        </p:spPr>
        <p:txBody>
          <a:bodyPr/>
          <a:lstStyle/>
          <a:p>
            <a:pPr eaLnBrk="1" hangingPunct="1"/>
            <a:endParaRPr lang="en-GB" sz="1500">
              <a:latin typeface="Arial" panose="020B0604020202020204" pitchFamily="34" charset="0"/>
              <a:cs typeface="Arial" panose="020B0604020202020204" pitchFamily="34" charset="0"/>
            </a:endParaRPr>
          </a:p>
          <a:p>
            <a:pPr eaLnBrk="1" hangingPunct="1"/>
            <a:endParaRPr lang="en-GB" sz="1500">
              <a:latin typeface="Arial" panose="020B0604020202020204" pitchFamily="34" charset="0"/>
              <a:cs typeface="Arial" panose="020B0604020202020204" pitchFamily="34" charset="0"/>
            </a:endParaRPr>
          </a:p>
        </p:txBody>
      </p:sp>
      <p:sp>
        <p:nvSpPr>
          <p:cNvPr id="2051" name="TextBox 6"/>
          <p:cNvSpPr txBox="1">
            <a:spLocks noChangeArrowheads="1"/>
          </p:cNvSpPr>
          <p:nvPr/>
        </p:nvSpPr>
        <p:spPr bwMode="auto">
          <a:xfrm>
            <a:off x="1347537" y="1646866"/>
            <a:ext cx="9312441"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sz="5400" b="1" dirty="0">
                <a:solidFill>
                  <a:srgbClr val="33CCCC"/>
                </a:solidFill>
                <a:latin typeface="Cooper Black" panose="0208090404030B020404" pitchFamily="18" charset="0"/>
                <a:cs typeface="Arial" panose="020B0604020202020204" pitchFamily="34" charset="0"/>
              </a:rPr>
              <a:t>Campaigns</a:t>
            </a:r>
          </a:p>
          <a:p>
            <a:pPr algn="ctr" eaLnBrk="1" hangingPunct="1"/>
            <a:r>
              <a:rPr lang="en-GB" sz="5400" b="1" dirty="0">
                <a:solidFill>
                  <a:srgbClr val="FF0066"/>
                </a:solidFill>
                <a:latin typeface="Cooper Black" panose="0208090404030B020404" pitchFamily="18" charset="0"/>
                <a:cs typeface="Arial" panose="020B0604020202020204" pitchFamily="34" charset="0"/>
              </a:rPr>
              <a:t>Your guide to electoral success</a:t>
            </a:r>
            <a:endParaRPr lang="en-GB" sz="4400" b="1" dirty="0">
              <a:solidFill>
                <a:srgbClr val="FF0066"/>
              </a:solidFill>
              <a:latin typeface="Cooper Black" panose="0208090404030B020404" pitchFamily="18" charset="0"/>
              <a:cs typeface="Arial" panose="020B0604020202020204" pitchFamily="34" charset="0"/>
            </a:endParaRPr>
          </a:p>
          <a:p>
            <a:pPr algn="ctr" eaLnBrk="1" hangingPunct="1"/>
            <a:r>
              <a:rPr lang="en-GB" sz="3000" b="1" dirty="0" smtClean="0">
                <a:solidFill>
                  <a:srgbClr val="33CCCC"/>
                </a:solidFill>
                <a:latin typeface="Cooper Black" panose="0208090404030B020404" pitchFamily="18" charset="0"/>
                <a:cs typeface="Arial" panose="020B0604020202020204" pitchFamily="34" charset="0"/>
              </a:rPr>
              <a:t>LUDEN Women into Politics</a:t>
            </a:r>
            <a:endParaRPr lang="en-GB" sz="3000" b="1" dirty="0">
              <a:solidFill>
                <a:srgbClr val="33CCCC"/>
              </a:solidFill>
              <a:latin typeface="Cooper Black" panose="0208090404030B020404" pitchFamily="18" charset="0"/>
              <a:cs typeface="Arial" panose="020B0604020202020204" pitchFamily="34" charset="0"/>
            </a:endParaRPr>
          </a:p>
          <a:p>
            <a:pPr algn="ctr" eaLnBrk="1" hangingPunct="1"/>
            <a:r>
              <a:rPr lang="en-GB" sz="3000" b="1" dirty="0" smtClean="0">
                <a:solidFill>
                  <a:srgbClr val="33CCCC"/>
                </a:solidFill>
                <a:latin typeface="Cooper Black" panose="0208090404030B020404" pitchFamily="18" charset="0"/>
                <a:cs typeface="Arial" panose="020B0604020202020204" pitchFamily="34" charset="0"/>
              </a:rPr>
              <a:t>01/04/2014</a:t>
            </a:r>
            <a:endParaRPr lang="en-GB" sz="3000" b="1" dirty="0">
              <a:solidFill>
                <a:srgbClr val="33CCCC"/>
              </a:solidFill>
              <a:latin typeface="Cooper Black" panose="0208090404030B020404" pitchFamily="18" charset="0"/>
              <a:cs typeface="Arial" panose="020B0604020202020204" pitchFamily="34" charset="0"/>
            </a:endParaRPr>
          </a:p>
          <a:p>
            <a:pPr algn="ctr" eaLnBrk="1" hangingPunct="1"/>
            <a:endParaRPr lang="en-GB" sz="4400" b="1" dirty="0">
              <a:solidFill>
                <a:srgbClr val="FF0066"/>
              </a:solidFill>
              <a:latin typeface="Cooper Black" panose="0208090404030B020404" pitchFamily="18" charset="0"/>
              <a:cs typeface="Arial" panose="020B0604020202020204" pitchFamily="34" charset="0"/>
            </a:endParaRPr>
          </a:p>
        </p:txBody>
      </p:sp>
      <p:pic>
        <p:nvPicPr>
          <p:cNvPr id="20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840" y="116632"/>
            <a:ext cx="2087612" cy="153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9" descr="Get on the ticket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11824" y="5249098"/>
            <a:ext cx="2982764" cy="135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572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09800" y="2504911"/>
            <a:ext cx="8218488" cy="149860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IE" sz="4500" dirty="0" smtClean="0"/>
              <a:t/>
            </a:r>
            <a:br>
              <a:rPr lang="en-IE" sz="4500" dirty="0" smtClean="0"/>
            </a:br>
            <a:r>
              <a:rPr lang="en-IE" sz="4500" b="1" dirty="0">
                <a:solidFill>
                  <a:srgbClr val="FF0066"/>
                </a:solidFill>
              </a:rPr>
              <a:t>S</a:t>
            </a:r>
            <a:r>
              <a:rPr lang="en-IE" sz="4500" b="1" dirty="0" smtClean="0">
                <a:solidFill>
                  <a:srgbClr val="FF0066"/>
                </a:solidFill>
              </a:rPr>
              <a:t>o! Why do you want to run?</a:t>
            </a:r>
            <a:br>
              <a:rPr lang="en-IE" sz="4500" b="1" dirty="0" smtClean="0">
                <a:solidFill>
                  <a:srgbClr val="FF0066"/>
                </a:solidFill>
              </a:rPr>
            </a:br>
            <a:endParaRPr lang="en-IE" sz="1800" dirty="0"/>
          </a:p>
        </p:txBody>
      </p:sp>
      <p:pic>
        <p:nvPicPr>
          <p:cNvPr id="5"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961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4862" y="1080889"/>
            <a:ext cx="6677525" cy="500814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514" y="2769603"/>
            <a:ext cx="2705100" cy="1133475"/>
          </a:xfrm>
          <a:prstGeom prst="rect">
            <a:avLst/>
          </a:prstGeom>
        </p:spPr>
      </p:pic>
      <p:sp>
        <p:nvSpPr>
          <p:cNvPr id="8" name="Title 1"/>
          <p:cNvSpPr>
            <a:spLocks noGrp="1"/>
          </p:cNvSpPr>
          <p:nvPr>
            <p:ph type="title"/>
          </p:nvPr>
        </p:nvSpPr>
        <p:spPr>
          <a:xfrm>
            <a:off x="0" y="6353"/>
            <a:ext cx="8218488" cy="1498600"/>
          </a:xfrm>
        </p:spPr>
        <p:txBody>
          <a:bodyPr rtlCol="0">
            <a:normAutofit/>
          </a:bodyPr>
          <a:lstStyle/>
          <a:p>
            <a:pPr>
              <a:defRPr/>
            </a:pPr>
            <a:r>
              <a:rPr lang="en-IE" sz="4500" b="1" dirty="0" smtClean="0">
                <a:solidFill>
                  <a:srgbClr val="FF0066"/>
                </a:solidFill>
              </a:rPr>
              <a:t>Don’t assume</a:t>
            </a:r>
            <a:endParaRPr lang="en-IE" sz="1800" dirty="0"/>
          </a:p>
        </p:txBody>
      </p:sp>
      <p:pic>
        <p:nvPicPr>
          <p:cNvPr id="7" name="Picture 9" descr="Get on the ticket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770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p:txBody>
          <a:bodyPr/>
          <a:lstStyle/>
          <a:p>
            <a:pPr algn="ctr" eaLnBrk="1" hangingPunct="1">
              <a:buFont typeface="Wingdings 2" panose="05020102010507070707" pitchFamily="18" charset="2"/>
              <a:buNone/>
            </a:pPr>
            <a:endParaRPr lang="en-IE" sz="4800" dirty="0" smtClean="0">
              <a:solidFill>
                <a:schemeClr val="tx2"/>
              </a:solidFill>
            </a:endParaRPr>
          </a:p>
          <a:p>
            <a:pPr algn="ctr" eaLnBrk="1" hangingPunct="1">
              <a:buFont typeface="Wingdings 2" panose="05020102010507070707" pitchFamily="18" charset="2"/>
              <a:buNone/>
            </a:pPr>
            <a:r>
              <a:rPr lang="en-IE" sz="4800" dirty="0" smtClean="0">
                <a:solidFill>
                  <a:schemeClr val="tx2"/>
                </a:solidFill>
              </a:rPr>
              <a:t> How to build a movement…</a:t>
            </a:r>
          </a:p>
          <a:p>
            <a:pPr algn="ctr" eaLnBrk="1" hangingPunct="1">
              <a:buFont typeface="Wingdings 2" panose="05020102010507070707" pitchFamily="18" charset="2"/>
              <a:buNone/>
            </a:pPr>
            <a:endParaRPr lang="en-IE" sz="4800" dirty="0"/>
          </a:p>
        </p:txBody>
      </p:sp>
      <p:sp>
        <p:nvSpPr>
          <p:cNvPr id="5" name="Title 1"/>
          <p:cNvSpPr>
            <a:spLocks noGrp="1"/>
          </p:cNvSpPr>
          <p:nvPr>
            <p:ph type="title"/>
          </p:nvPr>
        </p:nvSpPr>
        <p:spPr>
          <a:xfrm>
            <a:off x="0" y="6353"/>
            <a:ext cx="8218488" cy="1498600"/>
          </a:xfrm>
        </p:spPr>
        <p:txBody>
          <a:bodyPr rtlCol="0">
            <a:normAutofit/>
          </a:bodyPr>
          <a:lstStyle/>
          <a:p>
            <a:pPr>
              <a:defRPr/>
            </a:pPr>
            <a:r>
              <a:rPr lang="en-IE" sz="4500" b="1" dirty="0" smtClean="0">
                <a:solidFill>
                  <a:srgbClr val="FF0066"/>
                </a:solidFill>
              </a:rPr>
              <a:t>Build your team</a:t>
            </a:r>
            <a:endParaRPr lang="en-IE" sz="1800" dirty="0"/>
          </a:p>
        </p:txBody>
      </p:sp>
      <p:pic>
        <p:nvPicPr>
          <p:cNvPr id="6"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127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algn="ctr" eaLnBrk="1" hangingPunct="1">
              <a:buFont typeface="Wingdings 2" panose="05020102010507070707" pitchFamily="18" charset="2"/>
              <a:buNone/>
            </a:pPr>
            <a:endParaRPr lang="en-IE" dirty="0" smtClean="0">
              <a:solidFill>
                <a:schemeClr val="tx2"/>
              </a:solidFill>
            </a:endParaRPr>
          </a:p>
          <a:p>
            <a:pPr algn="ctr" eaLnBrk="1" hangingPunct="1">
              <a:buFont typeface="Wingdings 2" panose="05020102010507070707" pitchFamily="18" charset="2"/>
              <a:buNone/>
            </a:pPr>
            <a:r>
              <a:rPr lang="en-IE" dirty="0" smtClean="0">
                <a:solidFill>
                  <a:schemeClr val="tx2"/>
                </a:solidFill>
              </a:rPr>
              <a:t> </a:t>
            </a:r>
            <a:r>
              <a:rPr lang="en-IE" sz="4000" dirty="0" smtClean="0">
                <a:solidFill>
                  <a:schemeClr val="tx2"/>
                </a:solidFill>
              </a:rPr>
              <a:t>Who was your first follower?</a:t>
            </a:r>
            <a:endParaRPr lang="en-IE" sz="4000" dirty="0">
              <a:solidFill>
                <a:schemeClr val="tx2"/>
              </a:solidFill>
            </a:endParaRPr>
          </a:p>
        </p:txBody>
      </p:sp>
      <p:sp>
        <p:nvSpPr>
          <p:cNvPr id="5" name="Title 1"/>
          <p:cNvSpPr>
            <a:spLocks noGrp="1"/>
          </p:cNvSpPr>
          <p:nvPr>
            <p:ph type="title"/>
          </p:nvPr>
        </p:nvSpPr>
        <p:spPr>
          <a:xfrm>
            <a:off x="0" y="6353"/>
            <a:ext cx="8218488" cy="1498600"/>
          </a:xfrm>
        </p:spPr>
        <p:txBody>
          <a:bodyPr rtlCol="0">
            <a:normAutofit/>
          </a:bodyPr>
          <a:lstStyle/>
          <a:p>
            <a:pPr>
              <a:defRPr/>
            </a:pPr>
            <a:r>
              <a:rPr lang="en-IE" sz="4500" b="1" dirty="0" smtClean="0">
                <a:solidFill>
                  <a:srgbClr val="FF0066"/>
                </a:solidFill>
              </a:rPr>
              <a:t>Dear Lone Nut, </a:t>
            </a:r>
            <a:endParaRPr lang="en-IE" sz="1800" dirty="0"/>
          </a:p>
        </p:txBody>
      </p:sp>
      <p:pic>
        <p:nvPicPr>
          <p:cNvPr id="6"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289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01978" y="2399929"/>
            <a:ext cx="7801629" cy="1498600"/>
          </a:xfrm>
        </p:spPr>
        <p:txBody>
          <a:bodyPr rtlCol="0">
            <a:normAutofit/>
          </a:bodyPr>
          <a:lstStyle/>
          <a:p>
            <a:pPr algn="ctr">
              <a:defRPr/>
            </a:pPr>
            <a:r>
              <a:rPr lang="en-IE" sz="4500" b="1" dirty="0" smtClean="0">
                <a:solidFill>
                  <a:srgbClr val="FF0066"/>
                </a:solidFill>
              </a:rPr>
              <a:t>THE CAMPAIGN TEAM</a:t>
            </a:r>
            <a:endParaRPr lang="en-IE" sz="1800" dirty="0"/>
          </a:p>
        </p:txBody>
      </p:sp>
      <p:pic>
        <p:nvPicPr>
          <p:cNvPr id="7"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016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324534"/>
            <a:ext cx="8749553" cy="5533465"/>
          </a:xfrm>
        </p:spPr>
      </p:pic>
      <p:sp>
        <p:nvSpPr>
          <p:cNvPr id="5" name="Title 1"/>
          <p:cNvSpPr>
            <a:spLocks noGrp="1"/>
          </p:cNvSpPr>
          <p:nvPr>
            <p:ph type="title"/>
          </p:nvPr>
        </p:nvSpPr>
        <p:spPr>
          <a:xfrm>
            <a:off x="0" y="6353"/>
            <a:ext cx="8218488" cy="1498600"/>
          </a:xfrm>
        </p:spPr>
        <p:txBody>
          <a:bodyPr rtlCol="0">
            <a:normAutofit/>
          </a:bodyPr>
          <a:lstStyle/>
          <a:p>
            <a:pPr>
              <a:defRPr/>
            </a:pPr>
            <a:r>
              <a:rPr lang="en-IE" sz="4500" b="1" dirty="0" smtClean="0">
                <a:solidFill>
                  <a:srgbClr val="FF0066"/>
                </a:solidFill>
              </a:rPr>
              <a:t>Listening to your team</a:t>
            </a:r>
            <a:endParaRPr lang="en-IE" sz="1800" dirty="0"/>
          </a:p>
        </p:txBody>
      </p:sp>
      <p:pic>
        <p:nvPicPr>
          <p:cNvPr id="6" name="Picture 9" descr="Get on the ticket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55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520" y="1600200"/>
            <a:ext cx="8568952" cy="4997152"/>
          </a:xfrm>
        </p:spPr>
        <p:txBody>
          <a:bodyPr>
            <a:normAutofit/>
          </a:bodyPr>
          <a:lstStyle/>
          <a:p>
            <a:pPr marL="0" indent="0">
              <a:buNone/>
            </a:pPr>
            <a:r>
              <a:rPr lang="en-GB" dirty="0"/>
              <a:t>Every campaign is different and every candidate is different. </a:t>
            </a:r>
            <a:endParaRPr lang="en-IE" dirty="0"/>
          </a:p>
          <a:p>
            <a:pPr marL="0" indent="0">
              <a:buNone/>
            </a:pPr>
            <a:r>
              <a:rPr lang="en-GB" dirty="0"/>
              <a:t> </a:t>
            </a:r>
            <a:endParaRPr lang="en-GB" dirty="0" smtClean="0"/>
          </a:p>
          <a:p>
            <a:pPr marL="0" indent="0" algn="ctr">
              <a:buNone/>
            </a:pPr>
            <a:r>
              <a:rPr lang="en-GB" b="1" dirty="0" smtClean="0"/>
              <a:t>KEY MESSAGE </a:t>
            </a:r>
            <a:endParaRPr lang="en-IE" b="1" dirty="0"/>
          </a:p>
          <a:p>
            <a:pPr marL="0" indent="0" algn="ctr">
              <a:buNone/>
            </a:pPr>
            <a:r>
              <a:rPr lang="en-GB" i="1" dirty="0" smtClean="0">
                <a:solidFill>
                  <a:srgbClr val="FF0000"/>
                </a:solidFill>
              </a:rPr>
              <a:t>If </a:t>
            </a:r>
            <a:r>
              <a:rPr lang="en-GB" i="1" dirty="0">
                <a:solidFill>
                  <a:srgbClr val="FF0000"/>
                </a:solidFill>
              </a:rPr>
              <a:t>you as a candidate have only got three people on your entire team, one must be your campaign manager; one must be your election agent; the other needs to assist with admin and canvassing</a:t>
            </a:r>
            <a:r>
              <a:rPr lang="en-GB" dirty="0">
                <a:solidFill>
                  <a:srgbClr val="FF0000"/>
                </a:solidFill>
              </a:rPr>
              <a:t>. </a:t>
            </a:r>
            <a:endParaRPr lang="en-IE" dirty="0">
              <a:solidFill>
                <a:srgbClr val="FF0000"/>
              </a:solidFill>
            </a:endParaRPr>
          </a:p>
          <a:p>
            <a:pPr marL="0" indent="0">
              <a:buNone/>
            </a:pPr>
            <a:endParaRPr lang="en-IE" dirty="0">
              <a:solidFill>
                <a:srgbClr val="FF0000"/>
              </a:solidFill>
            </a:endParaRPr>
          </a:p>
        </p:txBody>
      </p:sp>
      <p:sp>
        <p:nvSpPr>
          <p:cNvPr id="4" name="Title 1"/>
          <p:cNvSpPr txBox="1">
            <a:spLocks/>
          </p:cNvSpPr>
          <p:nvPr/>
        </p:nvSpPr>
        <p:spPr>
          <a:xfrm>
            <a:off x="0" y="0"/>
            <a:ext cx="7801629" cy="1498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IE" sz="4500" b="1" dirty="0" smtClean="0">
                <a:solidFill>
                  <a:srgbClr val="FF0066"/>
                </a:solidFill>
              </a:rPr>
              <a:t>Who is in your campaign team</a:t>
            </a:r>
            <a:endParaRPr lang="en-IE" sz="1800" dirty="0"/>
          </a:p>
        </p:txBody>
      </p:sp>
      <p:pic>
        <p:nvPicPr>
          <p:cNvPr id="6" name="Picture 9" descr="Get on the ticket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334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16632"/>
            <a:ext cx="8784976" cy="562074"/>
          </a:xfrm>
        </p:spPr>
        <p:txBody>
          <a:bodyPr>
            <a:normAutofit fontScale="90000"/>
          </a:bodyPr>
          <a:lstStyle/>
          <a:p>
            <a:pPr lvl="0"/>
            <a:r>
              <a:rPr lang="en-IE" sz="1600" dirty="0"/>
              <a:t>The </a:t>
            </a:r>
            <a:r>
              <a:rPr lang="en-IE" sz="1600" b="1" dirty="0"/>
              <a:t>Election Agent</a:t>
            </a:r>
            <a:r>
              <a:rPr lang="en-IE" sz="1600" dirty="0"/>
              <a:t> Role may be filled by Party National Director of Elections or Constituency Director of Elections </a:t>
            </a:r>
            <a:br>
              <a:rPr lang="en-IE" sz="1600" dirty="0"/>
            </a:br>
            <a:r>
              <a:rPr lang="en-IE" sz="1600" dirty="0"/>
              <a:t>The </a:t>
            </a:r>
            <a:r>
              <a:rPr lang="en-IE" sz="1600" b="1" dirty="0"/>
              <a:t>Fundraising Role</a:t>
            </a:r>
            <a:r>
              <a:rPr lang="en-IE" sz="1600" dirty="0"/>
              <a:t> may be filled by Party Headquarters or local Constituency Organisation </a:t>
            </a:r>
            <a:endParaRPr lang="en-I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7251882"/>
              </p:ext>
            </p:extLst>
          </p:nvPr>
        </p:nvGraphicFramePr>
        <p:xfrm>
          <a:off x="382588" y="884838"/>
          <a:ext cx="9829799" cy="5680179"/>
        </p:xfrm>
        <a:graphic>
          <a:graphicData uri="http://schemas.openxmlformats.org/drawingml/2006/table">
            <a:tbl>
              <a:tblPr firstRow="1" firstCol="1" bandRow="1">
                <a:tableStyleId>{5C22544A-7EE6-4342-B048-85BDC9FD1C3A}</a:tableStyleId>
              </a:tblPr>
              <a:tblGrid>
                <a:gridCol w="1748684"/>
                <a:gridCol w="1154445"/>
                <a:gridCol w="1154445"/>
                <a:gridCol w="1154445"/>
                <a:gridCol w="1154445"/>
                <a:gridCol w="1154445"/>
                <a:gridCol w="1154445"/>
                <a:gridCol w="1154445"/>
              </a:tblGrid>
              <a:tr h="1050380">
                <a:tc>
                  <a:txBody>
                    <a:bodyPr/>
                    <a:lstStyle/>
                    <a:p>
                      <a:pPr>
                        <a:lnSpc>
                          <a:spcPct val="115000"/>
                        </a:lnSpc>
                        <a:spcAft>
                          <a:spcPts val="0"/>
                        </a:spcAft>
                      </a:pPr>
                      <a:r>
                        <a:rPr lang="en-IE" sz="1800" dirty="0">
                          <a:effectLst/>
                        </a:rPr>
                        <a:t> </a:t>
                      </a:r>
                      <a:endParaRPr lang="en-IE" sz="32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200" dirty="0">
                          <a:effectLst/>
                        </a:rPr>
                        <a:t>Town / Borough Council</a:t>
                      </a:r>
                      <a:endParaRPr lang="en-IE" sz="20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200" dirty="0">
                          <a:effectLst/>
                        </a:rPr>
                        <a:t>City / County Council</a:t>
                      </a:r>
                      <a:endParaRPr lang="en-IE" sz="20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200" dirty="0" smtClean="0">
                          <a:effectLst/>
                        </a:rPr>
                        <a:t>General / Legislative </a:t>
                      </a:r>
                      <a:r>
                        <a:rPr lang="en-IE" sz="1200" dirty="0">
                          <a:effectLst/>
                        </a:rPr>
                        <a:t>Election</a:t>
                      </a:r>
                      <a:endParaRPr lang="en-IE" sz="20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200" dirty="0" smtClean="0">
                          <a:effectLst/>
                        </a:rPr>
                        <a:t>Senate Election</a:t>
                      </a:r>
                      <a:endParaRPr lang="en-IE" sz="20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200" dirty="0">
                          <a:effectLst/>
                        </a:rPr>
                        <a:t>European Parliament</a:t>
                      </a:r>
                      <a:endParaRPr lang="en-IE" sz="20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200" dirty="0">
                          <a:effectLst/>
                        </a:rPr>
                        <a:t>Mayoral  Election</a:t>
                      </a:r>
                      <a:endParaRPr lang="en-IE" sz="20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200" dirty="0">
                          <a:effectLst/>
                        </a:rPr>
                        <a:t>Presidential Election</a:t>
                      </a:r>
                      <a:endParaRPr lang="en-IE" sz="2000" b="1" dirty="0">
                        <a:effectLst/>
                        <a:latin typeface="Calibri"/>
                        <a:ea typeface="Calibri"/>
                        <a:cs typeface="Times New Roman"/>
                      </a:endParaRPr>
                    </a:p>
                  </a:txBody>
                  <a:tcPr marL="68580" marR="68580" marT="0" marB="0" anchor="ctr"/>
                </a:tc>
              </a:tr>
              <a:tr h="505245">
                <a:tc>
                  <a:txBody>
                    <a:bodyPr/>
                    <a:lstStyle/>
                    <a:p>
                      <a:pPr>
                        <a:lnSpc>
                          <a:spcPct val="115000"/>
                        </a:lnSpc>
                        <a:spcAft>
                          <a:spcPts val="0"/>
                        </a:spcAft>
                      </a:pPr>
                      <a:r>
                        <a:rPr lang="en-IE" sz="1400" dirty="0">
                          <a:effectLst/>
                        </a:rPr>
                        <a:t>Campaign Manager</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a:effectLst/>
                        </a:rPr>
                        <a:t>X</a:t>
                      </a:r>
                      <a:endParaRPr lang="en-IE" sz="24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smtClean="0">
                          <a:effectLst/>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b="0" dirty="0">
                          <a:effectLst/>
                          <a:latin typeface="+mn-lt"/>
                          <a:ea typeface="+mn-ea"/>
                          <a:cs typeface="+mn-cs"/>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smtClean="0">
                          <a:effectLst/>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b="0" dirty="0">
                          <a:effectLst/>
                          <a:latin typeface="+mn-lt"/>
                          <a:ea typeface="+mn-ea"/>
                          <a:cs typeface="+mn-cs"/>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smtClean="0">
                          <a:effectLst/>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a:effectLst/>
                        </a:rPr>
                        <a:t>X</a:t>
                      </a:r>
                      <a:endParaRPr lang="en-IE" sz="2400" b="1" dirty="0">
                        <a:effectLst/>
                        <a:latin typeface="Calibri"/>
                        <a:ea typeface="Calibri"/>
                        <a:cs typeface="Times New Roman"/>
                      </a:endParaRPr>
                    </a:p>
                  </a:txBody>
                  <a:tcPr marL="68580" marR="68580" marT="0" marB="0" anchor="ctr"/>
                </a:tc>
              </a:tr>
              <a:tr h="733936">
                <a:tc>
                  <a:txBody>
                    <a:bodyPr/>
                    <a:lstStyle/>
                    <a:p>
                      <a:pPr>
                        <a:lnSpc>
                          <a:spcPct val="115000"/>
                        </a:lnSpc>
                        <a:spcAft>
                          <a:spcPts val="0"/>
                        </a:spcAft>
                      </a:pPr>
                      <a:r>
                        <a:rPr lang="en-IE" sz="1400">
                          <a:effectLst/>
                        </a:rPr>
                        <a:t>Admin &amp; Diary Manager </a:t>
                      </a:r>
                      <a:endParaRPr lang="en-IE" sz="2400">
                        <a:effectLst/>
                      </a:endParaRPr>
                    </a:p>
                    <a:p>
                      <a:pPr>
                        <a:lnSpc>
                          <a:spcPct val="115000"/>
                        </a:lnSpc>
                        <a:spcAft>
                          <a:spcPts val="0"/>
                        </a:spcAft>
                      </a:pPr>
                      <a:r>
                        <a:rPr lang="en-IE" sz="1400">
                          <a:effectLst/>
                        </a:rPr>
                        <a:t> </a:t>
                      </a:r>
                      <a:endParaRPr lang="en-IE" sz="24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a:effectLst/>
                        </a:rPr>
                        <a:t> </a:t>
                      </a:r>
                      <a:endParaRPr lang="en-IE" sz="24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b="0" dirty="0">
                          <a:effectLst/>
                          <a:latin typeface="+mn-lt"/>
                          <a:ea typeface="+mn-ea"/>
                          <a:cs typeface="+mn-cs"/>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b="0" dirty="0">
                          <a:effectLst/>
                          <a:latin typeface="+mn-lt"/>
                          <a:ea typeface="+mn-ea"/>
                          <a:cs typeface="+mn-cs"/>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b="0" dirty="0">
                          <a:effectLst/>
                          <a:latin typeface="+mn-lt"/>
                          <a:ea typeface="+mn-ea"/>
                          <a:cs typeface="+mn-cs"/>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b="0" dirty="0" smtClean="0">
                          <a:effectLst/>
                          <a:latin typeface="+mn-lt"/>
                          <a:ea typeface="+mn-ea"/>
                          <a:cs typeface="+mn-cs"/>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b="0" dirty="0">
                          <a:effectLst/>
                          <a:latin typeface="+mn-lt"/>
                          <a:ea typeface="+mn-ea"/>
                          <a:cs typeface="+mn-cs"/>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b="0" dirty="0">
                          <a:effectLst/>
                          <a:latin typeface="+mn-lt"/>
                          <a:ea typeface="+mn-ea"/>
                          <a:cs typeface="+mn-cs"/>
                        </a:rPr>
                        <a:t>X</a:t>
                      </a:r>
                      <a:endParaRPr lang="en-IE" sz="2400" b="1" dirty="0">
                        <a:effectLst/>
                        <a:latin typeface="Calibri"/>
                        <a:ea typeface="Calibri"/>
                        <a:cs typeface="Times New Roman"/>
                      </a:endParaRPr>
                    </a:p>
                  </a:txBody>
                  <a:tcPr marL="68580" marR="68580" marT="0" marB="0" anchor="ctr"/>
                </a:tc>
              </a:tr>
              <a:tr h="489291">
                <a:tc>
                  <a:txBody>
                    <a:bodyPr/>
                    <a:lstStyle/>
                    <a:p>
                      <a:pPr>
                        <a:lnSpc>
                          <a:spcPct val="115000"/>
                        </a:lnSpc>
                        <a:spcAft>
                          <a:spcPts val="0"/>
                        </a:spcAft>
                      </a:pPr>
                      <a:r>
                        <a:rPr lang="en-IE" sz="1400">
                          <a:effectLst/>
                        </a:rPr>
                        <a:t>Election Agent *(1)</a:t>
                      </a:r>
                      <a:endParaRPr lang="en-IE" sz="2400">
                        <a:effectLst/>
                      </a:endParaRPr>
                    </a:p>
                    <a:p>
                      <a:pPr>
                        <a:lnSpc>
                          <a:spcPct val="115000"/>
                        </a:lnSpc>
                        <a:spcAft>
                          <a:spcPts val="0"/>
                        </a:spcAft>
                      </a:pPr>
                      <a:r>
                        <a:rPr lang="en-IE" sz="1400">
                          <a:effectLst/>
                        </a:rPr>
                        <a:t> </a:t>
                      </a:r>
                      <a:endParaRPr lang="en-IE" sz="24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a:effectLst/>
                        </a:rPr>
                        <a:t>X</a:t>
                      </a:r>
                      <a:endParaRPr lang="en-IE" sz="24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a:effectLst/>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a:effectLst/>
                        </a:rPr>
                        <a:t>X</a:t>
                      </a:r>
                      <a:endParaRPr lang="en-I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a:effectLst/>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a:effectLst/>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a:effectLst/>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a:effectLst/>
                        </a:rPr>
                        <a:t>X</a:t>
                      </a:r>
                      <a:endParaRPr lang="en-IE" sz="2400" b="1" dirty="0">
                        <a:effectLst/>
                        <a:latin typeface="Calibri"/>
                        <a:ea typeface="Calibri"/>
                        <a:cs typeface="Times New Roman"/>
                      </a:endParaRPr>
                    </a:p>
                  </a:txBody>
                  <a:tcPr marL="68580" marR="68580" marT="0" marB="0" anchor="ctr"/>
                </a:tc>
              </a:tr>
              <a:tr h="489291">
                <a:tc>
                  <a:txBody>
                    <a:bodyPr/>
                    <a:lstStyle/>
                    <a:p>
                      <a:pPr>
                        <a:lnSpc>
                          <a:spcPct val="115000"/>
                        </a:lnSpc>
                        <a:spcAft>
                          <a:spcPts val="0"/>
                        </a:spcAft>
                      </a:pPr>
                      <a:r>
                        <a:rPr lang="en-IE" sz="1400">
                          <a:effectLst/>
                        </a:rPr>
                        <a:t>Driver(s)</a:t>
                      </a:r>
                      <a:endParaRPr lang="en-IE" sz="2400">
                        <a:effectLst/>
                      </a:endParaRPr>
                    </a:p>
                    <a:p>
                      <a:pPr>
                        <a:lnSpc>
                          <a:spcPct val="115000"/>
                        </a:lnSpc>
                        <a:spcAft>
                          <a:spcPts val="0"/>
                        </a:spcAft>
                      </a:pPr>
                      <a:r>
                        <a:rPr lang="en-IE" sz="1400">
                          <a:effectLst/>
                        </a:rPr>
                        <a:t> </a:t>
                      </a:r>
                      <a:endParaRPr lang="en-IE" sz="24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a:effectLst/>
                        </a:rPr>
                        <a:t> </a:t>
                      </a:r>
                      <a:endParaRPr lang="en-IE" sz="24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a:effectLst/>
                        </a:rPr>
                        <a:t> </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smtClean="0">
                          <a:effectLst/>
                        </a:rPr>
                        <a:t>X</a:t>
                      </a:r>
                      <a:endParaRPr lang="en-I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b="0" dirty="0">
                          <a:effectLst/>
                          <a:latin typeface="+mn-lt"/>
                          <a:ea typeface="+mn-ea"/>
                          <a:cs typeface="+mn-cs"/>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smtClean="0">
                          <a:effectLst/>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b="0" dirty="0">
                          <a:effectLst/>
                          <a:latin typeface="+mn-lt"/>
                          <a:ea typeface="+mn-ea"/>
                          <a:cs typeface="+mn-cs"/>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b="0" dirty="0">
                          <a:effectLst/>
                          <a:latin typeface="+mn-lt"/>
                          <a:ea typeface="+mn-ea"/>
                          <a:cs typeface="+mn-cs"/>
                        </a:rPr>
                        <a:t>X</a:t>
                      </a:r>
                      <a:endParaRPr lang="en-IE" sz="2400" b="1" dirty="0">
                        <a:effectLst/>
                        <a:latin typeface="Calibri"/>
                        <a:ea typeface="Calibri"/>
                        <a:cs typeface="Times New Roman"/>
                      </a:endParaRPr>
                    </a:p>
                  </a:txBody>
                  <a:tcPr marL="68580" marR="68580" marT="0" marB="0" anchor="ctr"/>
                </a:tc>
              </a:tr>
              <a:tr h="514109">
                <a:tc>
                  <a:txBody>
                    <a:bodyPr/>
                    <a:lstStyle/>
                    <a:p>
                      <a:pPr>
                        <a:lnSpc>
                          <a:spcPct val="115000"/>
                        </a:lnSpc>
                        <a:spcAft>
                          <a:spcPts val="0"/>
                        </a:spcAft>
                      </a:pPr>
                      <a:r>
                        <a:rPr lang="en-IE" sz="1400" dirty="0" smtClean="0">
                          <a:effectLst/>
                        </a:rPr>
                        <a:t>Volunteer / Canvasser </a:t>
                      </a:r>
                      <a:r>
                        <a:rPr lang="en-IE" sz="1400" dirty="0">
                          <a:effectLst/>
                        </a:rPr>
                        <a:t>Co-ordinator</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a:effectLst/>
                        </a:rPr>
                        <a:t> </a:t>
                      </a:r>
                      <a:endParaRPr lang="en-IE" sz="24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b="0" dirty="0">
                          <a:effectLst/>
                          <a:latin typeface="+mn-lt"/>
                          <a:ea typeface="+mn-ea"/>
                          <a:cs typeface="+mn-cs"/>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a:effectLst/>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a:effectLst/>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a:effectLst/>
                        </a:rPr>
                        <a:t>X</a:t>
                      </a:r>
                      <a:endParaRPr lang="en-IE" sz="24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a:effectLst/>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b="0" dirty="0">
                          <a:effectLst/>
                          <a:latin typeface="+mn-lt"/>
                          <a:ea typeface="+mn-ea"/>
                          <a:cs typeface="+mn-cs"/>
                        </a:rPr>
                        <a:t>X</a:t>
                      </a:r>
                      <a:endParaRPr lang="en-IE" sz="2400" b="1" dirty="0">
                        <a:effectLst/>
                        <a:latin typeface="Calibri"/>
                        <a:ea typeface="Calibri"/>
                        <a:cs typeface="Times New Roman"/>
                      </a:endParaRPr>
                    </a:p>
                  </a:txBody>
                  <a:tcPr marL="68580" marR="68580" marT="0" marB="0" anchor="ctr"/>
                </a:tc>
              </a:tr>
              <a:tr h="540703">
                <a:tc>
                  <a:txBody>
                    <a:bodyPr/>
                    <a:lstStyle/>
                    <a:p>
                      <a:pPr>
                        <a:lnSpc>
                          <a:spcPct val="115000"/>
                        </a:lnSpc>
                        <a:spcAft>
                          <a:spcPts val="0"/>
                        </a:spcAft>
                      </a:pPr>
                      <a:r>
                        <a:rPr lang="en-IE" sz="1400" dirty="0" smtClean="0">
                          <a:effectLst/>
                        </a:rPr>
                        <a:t>Press </a:t>
                      </a:r>
                      <a:r>
                        <a:rPr lang="en-IE" sz="1400" dirty="0">
                          <a:effectLst/>
                        </a:rPr>
                        <a:t>Officer</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a:effectLst/>
                        </a:rPr>
                        <a:t> </a:t>
                      </a:r>
                      <a:endParaRPr lang="en-IE" sz="24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a:effectLst/>
                        </a:rPr>
                        <a:t> </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a:effectLst/>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a:effectLst/>
                        </a:rPr>
                        <a:t> </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a:effectLst/>
                        </a:rPr>
                        <a:t>X</a:t>
                      </a:r>
                      <a:endParaRPr lang="en-IE" sz="24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a:effectLst/>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b="0" dirty="0">
                          <a:effectLst/>
                          <a:latin typeface="+mn-lt"/>
                          <a:ea typeface="+mn-ea"/>
                          <a:cs typeface="+mn-cs"/>
                        </a:rPr>
                        <a:t>X</a:t>
                      </a:r>
                      <a:endParaRPr lang="en-IE" sz="2400" b="1" dirty="0">
                        <a:effectLst/>
                        <a:latin typeface="Calibri"/>
                        <a:ea typeface="Calibri"/>
                        <a:cs typeface="Times New Roman"/>
                      </a:endParaRPr>
                    </a:p>
                  </a:txBody>
                  <a:tcPr marL="68580" marR="68580" marT="0" marB="0" anchor="ctr"/>
                </a:tc>
              </a:tr>
              <a:tr h="489291">
                <a:tc>
                  <a:txBody>
                    <a:bodyPr/>
                    <a:lstStyle/>
                    <a:p>
                      <a:pPr>
                        <a:lnSpc>
                          <a:spcPct val="115000"/>
                        </a:lnSpc>
                        <a:spcAft>
                          <a:spcPts val="0"/>
                        </a:spcAft>
                      </a:pPr>
                      <a:r>
                        <a:rPr lang="en-IE" sz="1400" dirty="0">
                          <a:effectLst/>
                        </a:rPr>
                        <a:t>Fundraiser *(2) </a:t>
                      </a:r>
                      <a:endParaRPr lang="en-IE" sz="2400" dirty="0">
                        <a:effectLst/>
                      </a:endParaRPr>
                    </a:p>
                    <a:p>
                      <a:pPr>
                        <a:lnSpc>
                          <a:spcPct val="115000"/>
                        </a:lnSpc>
                        <a:spcAft>
                          <a:spcPts val="0"/>
                        </a:spcAft>
                      </a:pPr>
                      <a:r>
                        <a:rPr lang="en-IE" sz="1400" dirty="0">
                          <a:effectLst/>
                        </a:rPr>
                        <a:t> </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a:effectLst/>
                        </a:rPr>
                        <a:t> </a:t>
                      </a:r>
                      <a:endParaRPr lang="en-IE" sz="24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a:effectLst/>
                        </a:rPr>
                        <a:t> </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a:effectLst/>
                        </a:rPr>
                        <a:t> </a:t>
                      </a:r>
                      <a:r>
                        <a:rPr lang="en-IE" sz="1400" dirty="0" smtClean="0">
                          <a:effectLst/>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a:effectLst/>
                        </a:rPr>
                        <a:t> </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a:effectLst/>
                        </a:rPr>
                        <a:t>X</a:t>
                      </a:r>
                      <a:endParaRPr lang="en-IE" sz="24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a:effectLst/>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b="0" dirty="0">
                          <a:effectLst/>
                          <a:latin typeface="+mn-lt"/>
                          <a:ea typeface="+mn-ea"/>
                          <a:cs typeface="+mn-cs"/>
                        </a:rPr>
                        <a:t>X</a:t>
                      </a:r>
                      <a:endParaRPr lang="en-IE" sz="2400" b="1" dirty="0">
                        <a:effectLst/>
                        <a:latin typeface="Calibri"/>
                        <a:ea typeface="Calibri"/>
                        <a:cs typeface="Times New Roman"/>
                      </a:endParaRPr>
                    </a:p>
                  </a:txBody>
                  <a:tcPr marL="68580" marR="68580" marT="0" marB="0" anchor="ctr"/>
                </a:tc>
              </a:tr>
              <a:tr h="321317">
                <a:tc>
                  <a:txBody>
                    <a:bodyPr/>
                    <a:lstStyle/>
                    <a:p>
                      <a:pPr>
                        <a:lnSpc>
                          <a:spcPct val="115000"/>
                        </a:lnSpc>
                        <a:spcAft>
                          <a:spcPts val="0"/>
                        </a:spcAft>
                      </a:pPr>
                      <a:r>
                        <a:rPr lang="en-IE" sz="1400" dirty="0">
                          <a:effectLst/>
                        </a:rPr>
                        <a:t>Online &amp; IT Manager</a:t>
                      </a:r>
                      <a:endParaRPr lang="en-IE" sz="2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400">
                          <a:effectLst/>
                        </a:rPr>
                        <a:t> </a:t>
                      </a:r>
                      <a:endParaRPr lang="en-IE" sz="24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a:effectLst/>
                        </a:rPr>
                        <a:t>X</a:t>
                      </a:r>
                      <a:endParaRPr lang="en-IE" sz="24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a:effectLst/>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dirty="0">
                          <a:effectLst/>
                        </a:rPr>
                        <a:t>X</a:t>
                      </a:r>
                      <a:endParaRPr lang="en-IE" sz="2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a:effectLst/>
                        </a:rPr>
                        <a:t>X</a:t>
                      </a:r>
                      <a:endParaRPr lang="en-IE" sz="24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a:effectLst/>
                        </a:rPr>
                        <a:t>X</a:t>
                      </a:r>
                      <a:endParaRPr lang="en-IE" sz="24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E" sz="1400" b="0" dirty="0">
                          <a:effectLst/>
                          <a:latin typeface="+mn-lt"/>
                          <a:ea typeface="+mn-ea"/>
                          <a:cs typeface="+mn-cs"/>
                        </a:rPr>
                        <a:t>X</a:t>
                      </a:r>
                      <a:endParaRPr lang="en-IE" sz="2400" b="1" dirty="0">
                        <a:effectLst/>
                        <a:latin typeface="Calibri"/>
                        <a:ea typeface="Calibri"/>
                        <a:cs typeface="Times New Roman"/>
                      </a:endParaRPr>
                    </a:p>
                  </a:txBody>
                  <a:tcPr marL="68580" marR="68580" marT="0" marB="0" anchor="ctr"/>
                </a:tc>
              </a:tr>
              <a:tr h="339047">
                <a:tc>
                  <a:txBody>
                    <a:bodyPr/>
                    <a:lstStyle/>
                    <a:p>
                      <a:pPr>
                        <a:lnSpc>
                          <a:spcPct val="115000"/>
                        </a:lnSpc>
                        <a:spcAft>
                          <a:spcPts val="0"/>
                        </a:spcAft>
                      </a:pPr>
                      <a:r>
                        <a:rPr lang="en-IE" sz="1400" dirty="0" smtClean="0">
                          <a:effectLst/>
                        </a:rPr>
                        <a:t>Canvassers</a:t>
                      </a:r>
                      <a:r>
                        <a:rPr lang="en-IE" sz="1400" dirty="0">
                          <a:effectLst/>
                        </a:rPr>
                        <a:t> </a:t>
                      </a:r>
                      <a:endParaRPr lang="en-IE" sz="2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400" dirty="0" smtClean="0">
                          <a:effectLst/>
                        </a:rPr>
                        <a:t>X</a:t>
                      </a:r>
                      <a:endParaRPr lang="en-IE" sz="2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400" dirty="0" smtClean="0">
                          <a:effectLst/>
                        </a:rPr>
                        <a:t>X</a:t>
                      </a:r>
                      <a:r>
                        <a:rPr lang="en-IE" sz="1400" dirty="0">
                          <a:effectLst/>
                        </a:rPr>
                        <a:t> </a:t>
                      </a:r>
                      <a:endParaRPr lang="en-IE" sz="2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400" dirty="0" smtClean="0">
                          <a:effectLst/>
                        </a:rPr>
                        <a:t>X</a:t>
                      </a:r>
                      <a:r>
                        <a:rPr lang="en-IE" sz="1400" dirty="0">
                          <a:effectLst/>
                        </a:rPr>
                        <a:t> </a:t>
                      </a:r>
                      <a:endParaRPr lang="en-IE" sz="2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400" dirty="0" smtClean="0">
                          <a:effectLst/>
                        </a:rPr>
                        <a:t>X</a:t>
                      </a:r>
                      <a:r>
                        <a:rPr lang="en-IE" sz="1400" dirty="0">
                          <a:effectLst/>
                        </a:rPr>
                        <a:t> </a:t>
                      </a:r>
                      <a:endParaRPr lang="en-IE" sz="2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400" dirty="0" smtClean="0">
                          <a:effectLst/>
                        </a:rPr>
                        <a:t>X</a:t>
                      </a:r>
                      <a:r>
                        <a:rPr lang="en-IE" sz="1400" dirty="0">
                          <a:effectLst/>
                        </a:rPr>
                        <a:t> </a:t>
                      </a:r>
                      <a:endParaRPr lang="en-IE" sz="2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400" dirty="0" smtClean="0">
                          <a:effectLst/>
                        </a:rPr>
                        <a:t>X</a:t>
                      </a:r>
                      <a:r>
                        <a:rPr lang="en-IE" sz="1400" dirty="0">
                          <a:effectLst/>
                        </a:rPr>
                        <a:t> </a:t>
                      </a:r>
                      <a:endParaRPr lang="en-IE" sz="2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E" sz="1400" dirty="0" smtClean="0">
                          <a:effectLst/>
                        </a:rPr>
                        <a:t>X</a:t>
                      </a:r>
                      <a:r>
                        <a:rPr lang="en-IE" sz="1400" dirty="0">
                          <a:effectLst/>
                        </a:rPr>
                        <a:t> </a:t>
                      </a:r>
                      <a:endParaRPr lang="en-IE" sz="2400" b="1" dirty="0">
                        <a:effectLst/>
                        <a:latin typeface="Calibri"/>
                        <a:ea typeface="Calibri"/>
                        <a:cs typeface="Times New Roman"/>
                      </a:endParaRPr>
                    </a:p>
                  </a:txBody>
                  <a:tcPr marL="68580" marR="68580" marT="0" marB="0"/>
                </a:tc>
              </a:tr>
            </a:tbl>
          </a:graphicData>
        </a:graphic>
      </p:graphicFrame>
      <p:sp>
        <p:nvSpPr>
          <p:cNvPr id="5" name="Rectangle 4"/>
          <p:cNvSpPr/>
          <p:nvPr/>
        </p:nvSpPr>
        <p:spPr>
          <a:xfrm>
            <a:off x="4655840" y="332656"/>
            <a:ext cx="4572000" cy="369332"/>
          </a:xfrm>
          <a:prstGeom prst="rect">
            <a:avLst/>
          </a:prstGeom>
        </p:spPr>
        <p:txBody>
          <a:bodyPr>
            <a:spAutoFit/>
          </a:bodyPr>
          <a:lstStyle/>
          <a:p>
            <a:pPr lvl="0"/>
            <a:endParaRPr lang="en-IE" dirty="0"/>
          </a:p>
        </p:txBody>
      </p:sp>
      <p:pic>
        <p:nvPicPr>
          <p:cNvPr id="6" name="Picture 9" descr="Get on the ticket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323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579" y="1600200"/>
            <a:ext cx="10672010" cy="5069160"/>
          </a:xfrm>
        </p:spPr>
        <p:txBody>
          <a:bodyPr>
            <a:normAutofit lnSpcReduction="10000"/>
          </a:bodyPr>
          <a:lstStyle/>
          <a:p>
            <a:pPr marL="0" indent="0" algn="ctr">
              <a:buNone/>
            </a:pPr>
            <a:r>
              <a:rPr lang="en-IE" sz="3900" dirty="0">
                <a:solidFill>
                  <a:schemeClr val="tx2"/>
                </a:solidFill>
              </a:rPr>
              <a:t>Your </a:t>
            </a:r>
            <a:r>
              <a:rPr lang="en-IE" sz="3900" b="1" dirty="0">
                <a:solidFill>
                  <a:schemeClr val="tx2"/>
                </a:solidFill>
              </a:rPr>
              <a:t>Campaign Manager</a:t>
            </a:r>
            <a:r>
              <a:rPr lang="en-IE" sz="3900" dirty="0">
                <a:solidFill>
                  <a:schemeClr val="tx2"/>
                </a:solidFill>
              </a:rPr>
              <a:t> has five distinct jobs  </a:t>
            </a:r>
          </a:p>
          <a:p>
            <a:pPr marL="0" indent="0">
              <a:buNone/>
            </a:pPr>
            <a:endParaRPr lang="en-IE" dirty="0">
              <a:solidFill>
                <a:schemeClr val="tx2"/>
              </a:solidFill>
            </a:endParaRPr>
          </a:p>
          <a:p>
            <a:pPr marL="514350" indent="-514350">
              <a:buFont typeface="+mj-lt"/>
              <a:buAutoNum type="arabicPeriod"/>
            </a:pPr>
            <a:r>
              <a:rPr lang="en-IE" dirty="0" smtClean="0">
                <a:solidFill>
                  <a:schemeClr val="tx2"/>
                </a:solidFill>
              </a:rPr>
              <a:t>To </a:t>
            </a:r>
            <a:r>
              <a:rPr lang="en-IE" dirty="0">
                <a:solidFill>
                  <a:schemeClr val="tx2"/>
                </a:solidFill>
              </a:rPr>
              <a:t>draw up </a:t>
            </a:r>
            <a:r>
              <a:rPr lang="en-IE" dirty="0" smtClean="0">
                <a:solidFill>
                  <a:schemeClr val="tx2"/>
                </a:solidFill>
              </a:rPr>
              <a:t>along with you, your </a:t>
            </a:r>
            <a:r>
              <a:rPr lang="en-IE" b="1" dirty="0">
                <a:solidFill>
                  <a:schemeClr val="tx2"/>
                </a:solidFill>
              </a:rPr>
              <a:t>campaign </a:t>
            </a:r>
            <a:r>
              <a:rPr lang="en-IE" b="1" dirty="0" smtClean="0">
                <a:solidFill>
                  <a:schemeClr val="tx2"/>
                </a:solidFill>
              </a:rPr>
              <a:t>plans</a:t>
            </a:r>
            <a:r>
              <a:rPr lang="en-IE" b="1" dirty="0">
                <a:solidFill>
                  <a:schemeClr val="tx2"/>
                </a:solidFill>
              </a:rPr>
              <a:t> </a:t>
            </a:r>
            <a:r>
              <a:rPr lang="en-IE" b="1" dirty="0" smtClean="0">
                <a:solidFill>
                  <a:schemeClr val="tx2"/>
                </a:solidFill>
              </a:rPr>
              <a:t>understanding that there </a:t>
            </a:r>
            <a:r>
              <a:rPr lang="en-IE" b="1" dirty="0">
                <a:solidFill>
                  <a:schemeClr val="tx2"/>
                </a:solidFill>
              </a:rPr>
              <a:t>is a huge difference </a:t>
            </a:r>
            <a:r>
              <a:rPr lang="en-IE" b="1" dirty="0" smtClean="0">
                <a:solidFill>
                  <a:schemeClr val="tx2"/>
                </a:solidFill>
              </a:rPr>
              <a:t>between </a:t>
            </a:r>
            <a:r>
              <a:rPr lang="en-IE" b="1" dirty="0">
                <a:solidFill>
                  <a:schemeClr val="tx2"/>
                </a:solidFill>
              </a:rPr>
              <a:t>‘getting elected’ and ‘getting </a:t>
            </a:r>
            <a:r>
              <a:rPr lang="en-IE" b="1" dirty="0" smtClean="0">
                <a:solidFill>
                  <a:schemeClr val="tx2"/>
                </a:solidFill>
              </a:rPr>
              <a:t>nominated’</a:t>
            </a:r>
          </a:p>
          <a:p>
            <a:pPr lvl="2">
              <a:buFont typeface="Wingdings" panose="05000000000000000000" pitchFamily="2" charset="2"/>
              <a:buChar char="Ø"/>
            </a:pPr>
            <a:r>
              <a:rPr lang="en-IE" b="1" dirty="0" smtClean="0">
                <a:solidFill>
                  <a:srgbClr val="FF0000"/>
                </a:solidFill>
              </a:rPr>
              <a:t>Path to Selection</a:t>
            </a:r>
          </a:p>
          <a:p>
            <a:pPr lvl="2">
              <a:buFont typeface="Wingdings" panose="05000000000000000000" pitchFamily="2" charset="2"/>
              <a:buChar char="Ø"/>
            </a:pPr>
            <a:r>
              <a:rPr lang="en-IE" b="1" dirty="0" smtClean="0">
                <a:solidFill>
                  <a:srgbClr val="FF0000"/>
                </a:solidFill>
              </a:rPr>
              <a:t>Path to Election</a:t>
            </a:r>
            <a:endParaRPr lang="en-IE" dirty="0" smtClean="0">
              <a:solidFill>
                <a:srgbClr val="FF0000"/>
              </a:solidFill>
            </a:endParaRPr>
          </a:p>
          <a:p>
            <a:pPr marL="514350" indent="-514350">
              <a:buFont typeface="+mj-lt"/>
              <a:buAutoNum type="arabicPeriod"/>
            </a:pPr>
            <a:r>
              <a:rPr lang="en-IE" dirty="0" smtClean="0">
                <a:solidFill>
                  <a:schemeClr val="tx2"/>
                </a:solidFill>
              </a:rPr>
              <a:t>To </a:t>
            </a:r>
            <a:r>
              <a:rPr lang="en-IE" dirty="0">
                <a:solidFill>
                  <a:schemeClr val="tx2"/>
                </a:solidFill>
              </a:rPr>
              <a:t>get your </a:t>
            </a:r>
            <a:r>
              <a:rPr lang="en-IE" b="1" dirty="0">
                <a:solidFill>
                  <a:schemeClr val="tx2"/>
                </a:solidFill>
              </a:rPr>
              <a:t>candidacy launched</a:t>
            </a:r>
            <a:r>
              <a:rPr lang="en-IE" dirty="0">
                <a:solidFill>
                  <a:schemeClr val="tx2"/>
                </a:solidFill>
              </a:rPr>
              <a:t>. </a:t>
            </a:r>
          </a:p>
          <a:p>
            <a:pPr marL="514350" indent="-514350">
              <a:buFont typeface="+mj-lt"/>
              <a:buAutoNum type="arabicPeriod"/>
            </a:pPr>
            <a:r>
              <a:rPr lang="en-IE" dirty="0">
                <a:solidFill>
                  <a:schemeClr val="tx2"/>
                </a:solidFill>
              </a:rPr>
              <a:t>To get you </a:t>
            </a:r>
            <a:r>
              <a:rPr lang="en-IE" b="1" dirty="0">
                <a:solidFill>
                  <a:schemeClr val="tx2"/>
                </a:solidFill>
              </a:rPr>
              <a:t>selected</a:t>
            </a:r>
            <a:r>
              <a:rPr lang="en-IE" dirty="0">
                <a:solidFill>
                  <a:schemeClr val="tx2"/>
                </a:solidFill>
              </a:rPr>
              <a:t> as a candidate. </a:t>
            </a:r>
          </a:p>
          <a:p>
            <a:pPr marL="514350" indent="-514350">
              <a:buFont typeface="+mj-lt"/>
              <a:buAutoNum type="arabicPeriod"/>
            </a:pPr>
            <a:r>
              <a:rPr lang="en-IE" dirty="0">
                <a:solidFill>
                  <a:schemeClr val="tx2"/>
                </a:solidFill>
              </a:rPr>
              <a:t>To </a:t>
            </a:r>
            <a:r>
              <a:rPr lang="en-IE" dirty="0" smtClean="0">
                <a:solidFill>
                  <a:schemeClr val="tx2"/>
                </a:solidFill>
              </a:rPr>
              <a:t>build </a:t>
            </a:r>
            <a:r>
              <a:rPr lang="en-IE" dirty="0">
                <a:solidFill>
                  <a:schemeClr val="tx2"/>
                </a:solidFill>
              </a:rPr>
              <a:t>a team and </a:t>
            </a:r>
            <a:r>
              <a:rPr lang="en-IE" b="1" dirty="0">
                <a:solidFill>
                  <a:schemeClr val="tx2"/>
                </a:solidFill>
              </a:rPr>
              <a:t>run the campaign</a:t>
            </a:r>
            <a:r>
              <a:rPr lang="en-IE" dirty="0">
                <a:solidFill>
                  <a:schemeClr val="tx2"/>
                </a:solidFill>
              </a:rPr>
              <a:t> according to the campaign plan.</a:t>
            </a:r>
          </a:p>
          <a:p>
            <a:pPr marL="514350" indent="-514350">
              <a:buFont typeface="+mj-lt"/>
              <a:buAutoNum type="arabicPeriod"/>
            </a:pPr>
            <a:r>
              <a:rPr lang="en-IE" dirty="0">
                <a:solidFill>
                  <a:schemeClr val="tx2"/>
                </a:solidFill>
              </a:rPr>
              <a:t>To get you </a:t>
            </a:r>
            <a:r>
              <a:rPr lang="en-IE" b="1" dirty="0">
                <a:solidFill>
                  <a:schemeClr val="tx2"/>
                </a:solidFill>
              </a:rPr>
              <a:t>elected</a:t>
            </a:r>
            <a:r>
              <a:rPr lang="en-IE" dirty="0">
                <a:solidFill>
                  <a:schemeClr val="tx2"/>
                </a:solidFill>
              </a:rPr>
              <a:t>. </a:t>
            </a:r>
          </a:p>
          <a:p>
            <a:endParaRPr lang="en-IE" dirty="0"/>
          </a:p>
        </p:txBody>
      </p:sp>
      <p:sp>
        <p:nvSpPr>
          <p:cNvPr id="5" name="Title 1"/>
          <p:cNvSpPr>
            <a:spLocks noGrp="1"/>
          </p:cNvSpPr>
          <p:nvPr>
            <p:ph type="title"/>
          </p:nvPr>
        </p:nvSpPr>
        <p:spPr>
          <a:xfrm>
            <a:off x="0" y="0"/>
            <a:ext cx="7801629" cy="1498600"/>
          </a:xfrm>
        </p:spPr>
        <p:txBody>
          <a:bodyPr rtlCol="0">
            <a:normAutofit/>
          </a:bodyPr>
          <a:lstStyle/>
          <a:p>
            <a:pPr>
              <a:defRPr/>
            </a:pPr>
            <a:r>
              <a:rPr lang="en-IE" sz="4500" b="1" dirty="0" smtClean="0">
                <a:solidFill>
                  <a:srgbClr val="FF0066"/>
                </a:solidFill>
              </a:rPr>
              <a:t>Your Campaign Manager</a:t>
            </a:r>
            <a:endParaRPr lang="en-IE" sz="1800" dirty="0"/>
          </a:p>
        </p:txBody>
      </p:sp>
      <p:pic>
        <p:nvPicPr>
          <p:cNvPr id="6" name="Picture 9" descr="Get on the ticket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533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6860" y="1686670"/>
            <a:ext cx="9905527" cy="5171330"/>
          </a:xfrm>
        </p:spPr>
      </p:pic>
      <p:sp>
        <p:nvSpPr>
          <p:cNvPr id="6" name="Title 1"/>
          <p:cNvSpPr>
            <a:spLocks noGrp="1"/>
          </p:cNvSpPr>
          <p:nvPr>
            <p:ph type="title"/>
          </p:nvPr>
        </p:nvSpPr>
        <p:spPr>
          <a:xfrm>
            <a:off x="766482" y="0"/>
            <a:ext cx="9897036" cy="1498600"/>
          </a:xfrm>
        </p:spPr>
        <p:txBody>
          <a:bodyPr rtlCol="0">
            <a:normAutofit fontScale="90000"/>
          </a:bodyPr>
          <a:lstStyle/>
          <a:p>
            <a:pPr algn="ctr">
              <a:defRPr/>
            </a:pPr>
            <a:r>
              <a:rPr lang="en-IE" sz="4500" b="1" dirty="0" smtClean="0">
                <a:solidFill>
                  <a:srgbClr val="FF0066"/>
                </a:solidFill>
              </a:rPr>
              <a:t>The campaign manager </a:t>
            </a:r>
            <a:br>
              <a:rPr lang="en-IE" sz="4500" b="1" dirty="0" smtClean="0">
                <a:solidFill>
                  <a:srgbClr val="FF0066"/>
                </a:solidFill>
              </a:rPr>
            </a:br>
            <a:r>
              <a:rPr lang="en-IE" sz="4500" b="1" dirty="0" smtClean="0">
                <a:solidFill>
                  <a:srgbClr val="FF0066"/>
                </a:solidFill>
              </a:rPr>
              <a:t>v’s </a:t>
            </a:r>
            <a:br>
              <a:rPr lang="en-IE" sz="4500" b="1" dirty="0" smtClean="0">
                <a:solidFill>
                  <a:srgbClr val="FF0066"/>
                </a:solidFill>
              </a:rPr>
            </a:br>
            <a:r>
              <a:rPr lang="en-IE" sz="4500" b="1" dirty="0" smtClean="0">
                <a:solidFill>
                  <a:srgbClr val="FF0066"/>
                </a:solidFill>
              </a:rPr>
              <a:t>the campaign advisor</a:t>
            </a:r>
            <a:endParaRPr lang="en-IE" sz="1800" dirty="0"/>
          </a:p>
        </p:txBody>
      </p:sp>
      <p:pic>
        <p:nvPicPr>
          <p:cNvPr id="7" name="Picture 9" descr="Get on the ticket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472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3"/>
            <a:ext cx="8218488" cy="1498600"/>
          </a:xfrm>
        </p:spPr>
        <p:txBody>
          <a:bodyPr rtlCol="0">
            <a:normAutofit/>
          </a:bodyPr>
          <a:lstStyle/>
          <a:p>
            <a:pPr>
              <a:defRPr/>
            </a:pPr>
            <a:r>
              <a:rPr lang="en-IE" sz="4500" b="1" dirty="0" smtClean="0">
                <a:solidFill>
                  <a:srgbClr val="FF0066"/>
                </a:solidFill>
              </a:rPr>
              <a:t>What we will cover today</a:t>
            </a:r>
            <a:r>
              <a:rPr lang="en-IE" sz="4500" b="1" dirty="0">
                <a:solidFill>
                  <a:srgbClr val="FF0066"/>
                </a:solidFill>
              </a:rPr>
              <a:t/>
            </a:r>
            <a:br>
              <a:rPr lang="en-IE" sz="4500" b="1" dirty="0">
                <a:solidFill>
                  <a:srgbClr val="FF0066"/>
                </a:solidFill>
              </a:rPr>
            </a:br>
            <a:endParaRPr lang="en-IE" sz="1800" dirty="0"/>
          </a:p>
        </p:txBody>
      </p:sp>
      <p:sp>
        <p:nvSpPr>
          <p:cNvPr id="3075" name="Content Placeholder 2"/>
          <p:cNvSpPr>
            <a:spLocks noGrp="1"/>
          </p:cNvSpPr>
          <p:nvPr>
            <p:ph idx="1"/>
          </p:nvPr>
        </p:nvSpPr>
        <p:spPr>
          <a:xfrm>
            <a:off x="1706354" y="1916114"/>
            <a:ext cx="8229600" cy="3629025"/>
          </a:xfrm>
        </p:spPr>
        <p:txBody>
          <a:bodyPr/>
          <a:lstStyle/>
          <a:p>
            <a:pPr>
              <a:buFont typeface="Wingdings" panose="05000000000000000000" pitchFamily="2" charset="2"/>
              <a:buChar char="Ø"/>
            </a:pPr>
            <a:r>
              <a:rPr lang="en-IE" b="1" dirty="0" smtClean="0">
                <a:solidFill>
                  <a:schemeClr val="tx2">
                    <a:lumMod val="75000"/>
                  </a:schemeClr>
                </a:solidFill>
              </a:rPr>
              <a:t>Your decision to run &amp; for what election </a:t>
            </a:r>
          </a:p>
          <a:p>
            <a:pPr>
              <a:buFont typeface="Wingdings" panose="05000000000000000000" pitchFamily="2" charset="2"/>
              <a:buChar char="Ø"/>
            </a:pPr>
            <a:r>
              <a:rPr lang="en-IE" b="1" dirty="0" smtClean="0">
                <a:solidFill>
                  <a:schemeClr val="tx2">
                    <a:lumMod val="75000"/>
                  </a:schemeClr>
                </a:solidFill>
              </a:rPr>
              <a:t>Building your team</a:t>
            </a:r>
          </a:p>
          <a:p>
            <a:pPr>
              <a:buFont typeface="Wingdings" panose="05000000000000000000" pitchFamily="2" charset="2"/>
              <a:buChar char="Ø"/>
            </a:pPr>
            <a:r>
              <a:rPr lang="en-IE" b="1" dirty="0" smtClean="0">
                <a:solidFill>
                  <a:schemeClr val="tx2">
                    <a:lumMod val="75000"/>
                  </a:schemeClr>
                </a:solidFill>
              </a:rPr>
              <a:t>Research</a:t>
            </a:r>
          </a:p>
          <a:p>
            <a:pPr>
              <a:buFont typeface="Wingdings" panose="05000000000000000000" pitchFamily="2" charset="2"/>
              <a:buChar char="Ø"/>
            </a:pPr>
            <a:r>
              <a:rPr lang="en-IE" b="1" dirty="0" smtClean="0">
                <a:solidFill>
                  <a:schemeClr val="tx2">
                    <a:lumMod val="75000"/>
                  </a:schemeClr>
                </a:solidFill>
              </a:rPr>
              <a:t>Your Path to Election </a:t>
            </a:r>
            <a:endParaRPr lang="en-IE" b="1" dirty="0">
              <a:solidFill>
                <a:schemeClr val="tx2">
                  <a:lumMod val="75000"/>
                </a:schemeClr>
              </a:solidFill>
            </a:endParaRPr>
          </a:p>
        </p:txBody>
      </p:sp>
      <p:pic>
        <p:nvPicPr>
          <p:cNvPr id="6"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693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359" y="1371515"/>
            <a:ext cx="11120717" cy="5328592"/>
          </a:xfrm>
        </p:spPr>
        <p:txBody>
          <a:bodyPr>
            <a:normAutofit/>
          </a:bodyPr>
          <a:lstStyle/>
          <a:p>
            <a:pPr marL="0" indent="0" algn="ctr">
              <a:buNone/>
            </a:pPr>
            <a:endParaRPr lang="en-IE" dirty="0" smtClean="0">
              <a:solidFill>
                <a:schemeClr val="tx2"/>
              </a:solidFill>
            </a:endParaRPr>
          </a:p>
          <a:p>
            <a:pPr marL="0" indent="0" algn="ctr">
              <a:buNone/>
            </a:pPr>
            <a:r>
              <a:rPr lang="en-IE" dirty="0" smtClean="0">
                <a:solidFill>
                  <a:schemeClr val="tx2"/>
                </a:solidFill>
              </a:rPr>
              <a:t>Do you </a:t>
            </a:r>
            <a:r>
              <a:rPr lang="en-IE" dirty="0">
                <a:solidFill>
                  <a:schemeClr val="tx2"/>
                </a:solidFill>
              </a:rPr>
              <a:t>have 3 </a:t>
            </a:r>
            <a:r>
              <a:rPr lang="en-IE" dirty="0" smtClean="0">
                <a:solidFill>
                  <a:schemeClr val="tx2"/>
                </a:solidFill>
              </a:rPr>
              <a:t>friends or family </a:t>
            </a:r>
            <a:r>
              <a:rPr lang="en-IE" dirty="0">
                <a:solidFill>
                  <a:schemeClr val="tx2"/>
                </a:solidFill>
              </a:rPr>
              <a:t>or party supporters that could devote their resources and time to </a:t>
            </a:r>
            <a:r>
              <a:rPr lang="en-IE" dirty="0" smtClean="0">
                <a:solidFill>
                  <a:schemeClr val="tx2"/>
                </a:solidFill>
              </a:rPr>
              <a:t>you </a:t>
            </a:r>
            <a:r>
              <a:rPr lang="en-IE" dirty="0">
                <a:solidFill>
                  <a:schemeClr val="tx2"/>
                </a:solidFill>
              </a:rPr>
              <a:t>and </a:t>
            </a:r>
            <a:r>
              <a:rPr lang="en-IE" dirty="0" smtClean="0">
                <a:solidFill>
                  <a:schemeClr val="tx2"/>
                </a:solidFill>
              </a:rPr>
              <a:t>your campaign? </a:t>
            </a:r>
          </a:p>
          <a:p>
            <a:pPr marL="0" indent="0" algn="ctr">
              <a:buNone/>
            </a:pPr>
            <a:r>
              <a:rPr lang="en-IE" dirty="0">
                <a:solidFill>
                  <a:schemeClr val="tx2"/>
                </a:solidFill>
              </a:rPr>
              <a:t/>
            </a:r>
            <a:br>
              <a:rPr lang="en-IE" dirty="0">
                <a:solidFill>
                  <a:schemeClr val="tx2"/>
                </a:solidFill>
              </a:rPr>
            </a:br>
            <a:r>
              <a:rPr lang="en-IE" dirty="0" smtClean="0">
                <a:solidFill>
                  <a:schemeClr val="tx2"/>
                </a:solidFill>
              </a:rPr>
              <a:t>Depending upon your election type, you </a:t>
            </a:r>
            <a:r>
              <a:rPr lang="en-IE" dirty="0">
                <a:solidFill>
                  <a:schemeClr val="tx2"/>
                </a:solidFill>
              </a:rPr>
              <a:t>could do it with 2 or 3</a:t>
            </a:r>
            <a:r>
              <a:rPr lang="en-IE" dirty="0" smtClean="0">
                <a:solidFill>
                  <a:schemeClr val="tx2"/>
                </a:solidFill>
              </a:rPr>
              <a:t>.</a:t>
            </a:r>
          </a:p>
          <a:p>
            <a:pPr marL="0" indent="0" algn="ctr">
              <a:buNone/>
            </a:pPr>
            <a:r>
              <a:rPr lang="en-IE" dirty="0">
                <a:solidFill>
                  <a:schemeClr val="tx2"/>
                </a:solidFill>
              </a:rPr>
              <a:t/>
            </a:r>
            <a:br>
              <a:rPr lang="en-IE" dirty="0">
                <a:solidFill>
                  <a:schemeClr val="tx2"/>
                </a:solidFill>
              </a:rPr>
            </a:br>
            <a:r>
              <a:rPr lang="en-IE" dirty="0" smtClean="0">
                <a:solidFill>
                  <a:schemeClr val="tx2"/>
                </a:solidFill>
              </a:rPr>
              <a:t>Yes </a:t>
            </a:r>
            <a:r>
              <a:rPr lang="en-IE" dirty="0">
                <a:solidFill>
                  <a:schemeClr val="tx2"/>
                </a:solidFill>
              </a:rPr>
              <a:t>it's easier with more.</a:t>
            </a:r>
            <a:br>
              <a:rPr lang="en-IE" dirty="0">
                <a:solidFill>
                  <a:schemeClr val="tx2"/>
                </a:solidFill>
              </a:rPr>
            </a:br>
            <a:endParaRPr lang="en-IE" dirty="0" smtClean="0">
              <a:solidFill>
                <a:schemeClr val="tx2"/>
              </a:solidFill>
            </a:endParaRPr>
          </a:p>
          <a:p>
            <a:pPr marL="0" indent="0" algn="ctr">
              <a:buNone/>
            </a:pPr>
            <a:r>
              <a:rPr lang="en-IE" dirty="0" smtClean="0">
                <a:solidFill>
                  <a:schemeClr val="tx2"/>
                </a:solidFill>
              </a:rPr>
              <a:t>But 100’s of helpers </a:t>
            </a:r>
            <a:r>
              <a:rPr lang="en-IE" dirty="0">
                <a:solidFill>
                  <a:schemeClr val="tx2"/>
                </a:solidFill>
              </a:rPr>
              <a:t>don't matter if they are not working to the </a:t>
            </a:r>
            <a:r>
              <a:rPr lang="en-IE" dirty="0" smtClean="0">
                <a:solidFill>
                  <a:schemeClr val="tx2"/>
                </a:solidFill>
              </a:rPr>
              <a:t>Path </a:t>
            </a:r>
            <a:r>
              <a:rPr lang="en-IE" dirty="0">
                <a:solidFill>
                  <a:schemeClr val="tx2"/>
                </a:solidFill>
              </a:rPr>
              <a:t>to </a:t>
            </a:r>
            <a:r>
              <a:rPr lang="en-IE" dirty="0" smtClean="0">
                <a:solidFill>
                  <a:schemeClr val="tx2"/>
                </a:solidFill>
              </a:rPr>
              <a:t>Election Plan </a:t>
            </a:r>
            <a:endParaRPr lang="en-IE" dirty="0">
              <a:solidFill>
                <a:schemeClr val="tx2"/>
              </a:solidFill>
            </a:endParaRPr>
          </a:p>
        </p:txBody>
      </p:sp>
      <p:sp>
        <p:nvSpPr>
          <p:cNvPr id="4" name="Title 1"/>
          <p:cNvSpPr txBox="1">
            <a:spLocks/>
          </p:cNvSpPr>
          <p:nvPr/>
        </p:nvSpPr>
        <p:spPr>
          <a:xfrm>
            <a:off x="0" y="0"/>
            <a:ext cx="7801629" cy="1498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IE" sz="4500" b="1" dirty="0" smtClean="0">
                <a:solidFill>
                  <a:srgbClr val="FF0066"/>
                </a:solidFill>
              </a:rPr>
              <a:t>How many people do I need?</a:t>
            </a:r>
            <a:endParaRPr lang="en-IE" sz="1800" dirty="0"/>
          </a:p>
        </p:txBody>
      </p:sp>
      <p:pic>
        <p:nvPicPr>
          <p:cNvPr id="6" name="Picture 9" descr="Get on the ticket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152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7801629" cy="1498600"/>
          </a:xfrm>
        </p:spPr>
        <p:txBody>
          <a:bodyPr rtlCol="0">
            <a:normAutofit/>
          </a:bodyPr>
          <a:lstStyle/>
          <a:p>
            <a:pPr>
              <a:defRPr/>
            </a:pPr>
            <a:r>
              <a:rPr lang="en-IE" sz="4500" b="1" dirty="0" smtClean="0">
                <a:solidFill>
                  <a:srgbClr val="FF0066"/>
                </a:solidFill>
              </a:rPr>
              <a:t>Other key roles</a:t>
            </a:r>
            <a:endParaRPr lang="en-IE" sz="1800" dirty="0"/>
          </a:p>
        </p:txBody>
      </p:sp>
      <p:sp>
        <p:nvSpPr>
          <p:cNvPr id="4" name="Content Placeholder 2"/>
          <p:cNvSpPr txBox="1">
            <a:spLocks/>
          </p:cNvSpPr>
          <p:nvPr/>
        </p:nvSpPr>
        <p:spPr>
          <a:xfrm>
            <a:off x="397042" y="1263316"/>
            <a:ext cx="9233012" cy="508935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IE" sz="3900" dirty="0" smtClean="0">
                <a:solidFill>
                  <a:schemeClr val="tx2"/>
                </a:solidFill>
              </a:rPr>
              <a:t>Election Agent</a:t>
            </a:r>
          </a:p>
          <a:p>
            <a:pPr lvl="1">
              <a:buFont typeface="Courier New" panose="02070309020205020404" pitchFamily="49" charset="0"/>
              <a:buChar char="o"/>
            </a:pPr>
            <a:r>
              <a:rPr lang="en-IE" sz="3500" dirty="0" smtClean="0">
                <a:solidFill>
                  <a:schemeClr val="tx2"/>
                </a:solidFill>
              </a:rPr>
              <a:t>Legislative details</a:t>
            </a:r>
          </a:p>
          <a:p>
            <a:pPr lvl="1">
              <a:buFont typeface="Courier New" panose="02070309020205020404" pitchFamily="49" charset="0"/>
              <a:buChar char="o"/>
            </a:pPr>
            <a:r>
              <a:rPr lang="en-IE" sz="3500" dirty="0" smtClean="0">
                <a:solidFill>
                  <a:schemeClr val="tx2"/>
                </a:solidFill>
              </a:rPr>
              <a:t>Good with detail and legal matters</a:t>
            </a:r>
          </a:p>
          <a:p>
            <a:pPr marL="457200" lvl="1" indent="0">
              <a:buNone/>
            </a:pPr>
            <a:endParaRPr lang="en-IE" sz="3500" dirty="0" smtClean="0">
              <a:solidFill>
                <a:schemeClr val="tx2"/>
              </a:solidFill>
            </a:endParaRPr>
          </a:p>
          <a:p>
            <a:pPr>
              <a:buFont typeface="Wingdings" panose="05000000000000000000" pitchFamily="2" charset="2"/>
              <a:buChar char="Ø"/>
            </a:pPr>
            <a:r>
              <a:rPr lang="en-IE" sz="3900" dirty="0" smtClean="0">
                <a:solidFill>
                  <a:schemeClr val="tx2"/>
                </a:solidFill>
              </a:rPr>
              <a:t>Canvassing manager / Team</a:t>
            </a:r>
          </a:p>
          <a:p>
            <a:pPr lvl="1">
              <a:buFont typeface="Courier New" panose="02070309020205020404" pitchFamily="49" charset="0"/>
              <a:buChar char="o"/>
            </a:pPr>
            <a:r>
              <a:rPr lang="en-IE" sz="3500" dirty="0" smtClean="0">
                <a:solidFill>
                  <a:schemeClr val="tx2"/>
                </a:solidFill>
              </a:rPr>
              <a:t>Implements canvassing strategy</a:t>
            </a:r>
          </a:p>
          <a:p>
            <a:pPr lvl="1">
              <a:buFont typeface="Courier New" panose="02070309020205020404" pitchFamily="49" charset="0"/>
              <a:buChar char="o"/>
            </a:pPr>
            <a:r>
              <a:rPr lang="en-IE" sz="3500" dirty="0" smtClean="0">
                <a:solidFill>
                  <a:schemeClr val="tx2"/>
                </a:solidFill>
              </a:rPr>
              <a:t>Manages canvassing team</a:t>
            </a:r>
          </a:p>
          <a:p>
            <a:pPr lvl="1">
              <a:buFont typeface="Courier New" panose="02070309020205020404" pitchFamily="49" charset="0"/>
              <a:buChar char="o"/>
            </a:pPr>
            <a:r>
              <a:rPr lang="en-IE" sz="3500" dirty="0" smtClean="0">
                <a:solidFill>
                  <a:schemeClr val="tx2"/>
                </a:solidFill>
              </a:rPr>
              <a:t>Good with people</a:t>
            </a:r>
          </a:p>
          <a:p>
            <a:pPr lvl="1">
              <a:buFont typeface="Wingdings" panose="05000000000000000000" pitchFamily="2" charset="2"/>
              <a:buChar char="Ø"/>
            </a:pPr>
            <a:endParaRPr lang="en-IE" sz="3500" dirty="0" smtClean="0">
              <a:solidFill>
                <a:schemeClr val="tx2"/>
              </a:solidFill>
            </a:endParaRPr>
          </a:p>
          <a:p>
            <a:pPr>
              <a:buFont typeface="Wingdings" panose="05000000000000000000" pitchFamily="2" charset="2"/>
              <a:buChar char="Ø"/>
            </a:pPr>
            <a:r>
              <a:rPr lang="en-IE" sz="3900" dirty="0" smtClean="0">
                <a:solidFill>
                  <a:schemeClr val="tx2"/>
                </a:solidFill>
              </a:rPr>
              <a:t>Online Manager</a:t>
            </a:r>
          </a:p>
          <a:p>
            <a:pPr lvl="1">
              <a:buFont typeface="Courier New" panose="02070309020205020404" pitchFamily="49" charset="0"/>
              <a:buChar char="o"/>
            </a:pPr>
            <a:r>
              <a:rPr lang="en-IE" sz="3500" dirty="0" smtClean="0">
                <a:solidFill>
                  <a:schemeClr val="tx2"/>
                </a:solidFill>
              </a:rPr>
              <a:t>Builds &amp; manages your social media</a:t>
            </a:r>
          </a:p>
          <a:p>
            <a:pPr lvl="1">
              <a:buFont typeface="Courier New" panose="02070309020205020404" pitchFamily="49" charset="0"/>
              <a:buChar char="o"/>
            </a:pPr>
            <a:r>
              <a:rPr lang="en-IE" sz="3500" dirty="0" smtClean="0">
                <a:solidFill>
                  <a:schemeClr val="tx2"/>
                </a:solidFill>
              </a:rPr>
              <a:t>Good with tech and communicating</a:t>
            </a:r>
          </a:p>
          <a:p>
            <a:pPr marL="0" indent="0" algn="ctr">
              <a:buFont typeface="Arial" panose="020B0604020202020204" pitchFamily="34" charset="0"/>
              <a:buNone/>
            </a:pPr>
            <a:endParaRPr lang="en-IE" dirty="0" smtClean="0"/>
          </a:p>
          <a:p>
            <a:endParaRPr lang="en-IE" dirty="0"/>
          </a:p>
        </p:txBody>
      </p:sp>
      <p:pic>
        <p:nvPicPr>
          <p:cNvPr id="7" name="Picture 9" descr="Get on the ticket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7799" y="67928"/>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014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IE" sz="4400" dirty="0">
                <a:solidFill>
                  <a:srgbClr val="FF0000"/>
                </a:solidFill>
              </a:rPr>
              <a:t>The candidate should NEVER attempt </a:t>
            </a:r>
            <a:r>
              <a:rPr lang="en-IE" sz="4400" dirty="0" smtClean="0">
                <a:solidFill>
                  <a:srgbClr val="FF0000"/>
                </a:solidFill>
              </a:rPr>
              <a:t>to be </a:t>
            </a:r>
            <a:r>
              <a:rPr lang="en-IE" sz="4400" dirty="0">
                <a:solidFill>
                  <a:srgbClr val="FF0000"/>
                </a:solidFill>
              </a:rPr>
              <a:t>the campaign manager, </a:t>
            </a:r>
            <a:r>
              <a:rPr lang="en-IE" sz="4400" dirty="0" smtClean="0">
                <a:solidFill>
                  <a:srgbClr val="FF0000"/>
                </a:solidFill>
              </a:rPr>
              <a:t>irrespective of </a:t>
            </a:r>
            <a:r>
              <a:rPr lang="en-IE" sz="4400" dirty="0">
                <a:solidFill>
                  <a:srgbClr val="FF0000"/>
                </a:solidFill>
              </a:rPr>
              <a:t>the size of the election</a:t>
            </a:r>
          </a:p>
        </p:txBody>
      </p:sp>
      <p:pic>
        <p:nvPicPr>
          <p:cNvPr id="4"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213" y="-3609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514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213" y="0"/>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29389"/>
            <a:ext cx="9889958" cy="6027822"/>
          </a:xfrm>
          <a:prstGeom prst="rect">
            <a:avLst/>
          </a:prstGeom>
        </p:spPr>
      </p:pic>
    </p:spTree>
    <p:extLst>
      <p:ext uri="{BB962C8B-B14F-4D97-AF65-F5344CB8AC3E}">
        <p14:creationId xmlns:p14="http://schemas.microsoft.com/office/powerpoint/2010/main" val="4030221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213" y="-3609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718" y="597694"/>
            <a:ext cx="9378669" cy="5906505"/>
          </a:xfrm>
          <a:prstGeom prst="rect">
            <a:avLst/>
          </a:prstGeom>
        </p:spPr>
      </p:pic>
    </p:spTree>
    <p:extLst>
      <p:ext uri="{BB962C8B-B14F-4D97-AF65-F5344CB8AC3E}">
        <p14:creationId xmlns:p14="http://schemas.microsoft.com/office/powerpoint/2010/main" val="1000727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p:txBody>
          <a:bodyPr>
            <a:normAutofit fontScale="62500" lnSpcReduction="20000"/>
          </a:bodyPr>
          <a:lstStyle/>
          <a:p>
            <a:pPr marL="0" indent="0">
              <a:buNone/>
            </a:pPr>
            <a:r>
              <a:rPr lang="en-IE" sz="4800" dirty="0" smtClean="0"/>
              <a:t>This question will have a different answer in each constituency and for each candidate. </a:t>
            </a:r>
          </a:p>
          <a:p>
            <a:pPr marL="0" indent="0">
              <a:buNone/>
            </a:pPr>
            <a:endParaRPr lang="en-IE" sz="4800" dirty="0" smtClean="0"/>
          </a:p>
          <a:p>
            <a:pPr marL="0" indent="0">
              <a:buNone/>
            </a:pPr>
            <a:r>
              <a:rPr lang="en-IE" sz="4800" dirty="0" smtClean="0"/>
              <a:t>You research should potentially point to clues. </a:t>
            </a:r>
          </a:p>
          <a:p>
            <a:pPr marL="0" indent="0">
              <a:buNone/>
            </a:pPr>
            <a:endParaRPr lang="en-IE" sz="4800" dirty="0" smtClean="0"/>
          </a:p>
          <a:p>
            <a:pPr marL="0" indent="0">
              <a:buNone/>
            </a:pPr>
            <a:r>
              <a:rPr lang="en-IE" sz="4800" dirty="0" smtClean="0"/>
              <a:t>You need to set realistic targets for each area of your constituency. </a:t>
            </a:r>
          </a:p>
          <a:p>
            <a:pPr marL="0" indent="0">
              <a:buNone/>
            </a:pPr>
            <a:endParaRPr lang="en-IE" sz="4800" dirty="0" smtClean="0"/>
          </a:p>
          <a:p>
            <a:pPr marL="0" indent="0">
              <a:buNone/>
            </a:pPr>
            <a:r>
              <a:rPr lang="en-IE" sz="4800" dirty="0" smtClean="0"/>
              <a:t>The previous tallies are crucial here in making very good estimates of future voting patterns. </a:t>
            </a:r>
            <a:endParaRPr lang="en-IE" sz="4800" dirty="0"/>
          </a:p>
        </p:txBody>
      </p:sp>
      <p:sp>
        <p:nvSpPr>
          <p:cNvPr id="5" name="Title 1"/>
          <p:cNvSpPr>
            <a:spLocks noGrp="1"/>
          </p:cNvSpPr>
          <p:nvPr>
            <p:ph type="title"/>
          </p:nvPr>
        </p:nvSpPr>
        <p:spPr>
          <a:xfrm>
            <a:off x="0" y="6353"/>
            <a:ext cx="8218488" cy="1498600"/>
          </a:xfrm>
        </p:spPr>
        <p:txBody>
          <a:bodyPr rtlCol="0">
            <a:normAutofit/>
          </a:bodyPr>
          <a:lstStyle/>
          <a:p>
            <a:pPr>
              <a:defRPr/>
            </a:pPr>
            <a:r>
              <a:rPr lang="en-IE" sz="4500" b="1" dirty="0" smtClean="0">
                <a:solidFill>
                  <a:srgbClr val="FF0066"/>
                </a:solidFill>
              </a:rPr>
              <a:t>Where will the votes come from?</a:t>
            </a:r>
            <a:endParaRPr lang="en-IE" sz="1800" dirty="0"/>
          </a:p>
        </p:txBody>
      </p:sp>
      <p:pic>
        <p:nvPicPr>
          <p:cNvPr id="6"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171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16632"/>
            <a:ext cx="8424936" cy="1143000"/>
          </a:xfrm>
        </p:spPr>
        <p:txBody>
          <a:bodyPr>
            <a:normAutofit fontScale="90000"/>
          </a:bodyPr>
          <a:lstStyle/>
          <a:p>
            <a:pPr lvl="0" fontAlgn="base">
              <a:spcAft>
                <a:spcPct val="0"/>
              </a:spcAft>
            </a:pPr>
            <a:r>
              <a:rPr lang="en-IE" sz="4000" b="1" dirty="0">
                <a:latin typeface="Arial" pitchFamily="34" charset="0"/>
                <a:ea typeface="Calibri" pitchFamily="34" charset="0"/>
                <a:cs typeface="Arial" pitchFamily="34" charset="0"/>
              </a:rPr>
              <a:t>2011 General Election </a:t>
            </a:r>
            <a:r>
              <a:rPr lang="en-IE" sz="1300" dirty="0">
                <a:latin typeface="Arial" pitchFamily="34" charset="0"/>
                <a:cs typeface="Arial" pitchFamily="34" charset="0"/>
              </a:rPr>
              <a:t/>
            </a:r>
            <a:br>
              <a:rPr lang="en-IE" sz="1300" dirty="0">
                <a:latin typeface="Arial" pitchFamily="34" charset="0"/>
                <a:cs typeface="Arial" pitchFamily="34" charset="0"/>
              </a:rPr>
            </a:br>
            <a:r>
              <a:rPr lang="en-IE" sz="2200" b="1" dirty="0">
                <a:latin typeface="Arial" pitchFamily="34" charset="0"/>
                <a:ea typeface="Calibri" pitchFamily="34" charset="0"/>
                <a:cs typeface="Arial" pitchFamily="34" charset="0"/>
              </a:rPr>
              <a:t>Lowest actual first preference vote </a:t>
            </a:r>
            <a:r>
              <a:rPr lang="en-IE" sz="2000" dirty="0">
                <a:latin typeface="Arial" pitchFamily="34" charset="0"/>
                <a:ea typeface="Calibri" pitchFamily="34" charset="0"/>
                <a:cs typeface="Arial" pitchFamily="34" charset="0"/>
              </a:rPr>
              <a:t>by Party that got elected to the 31</a:t>
            </a:r>
            <a:r>
              <a:rPr lang="en-IE" sz="2000" baseline="30000" dirty="0">
                <a:latin typeface="Arial" pitchFamily="34" charset="0"/>
                <a:ea typeface="Calibri" pitchFamily="34" charset="0"/>
                <a:cs typeface="Arial" pitchFamily="34" charset="0"/>
              </a:rPr>
              <a:t>st</a:t>
            </a:r>
            <a:r>
              <a:rPr lang="en-IE" sz="2000" dirty="0">
                <a:latin typeface="Arial" pitchFamily="34" charset="0"/>
                <a:ea typeface="Calibri" pitchFamily="34" charset="0"/>
                <a:cs typeface="Arial" pitchFamily="34" charset="0"/>
              </a:rPr>
              <a:t> </a:t>
            </a:r>
            <a:r>
              <a:rPr lang="en-IE" sz="2000" dirty="0" err="1">
                <a:latin typeface="Arial" pitchFamily="34" charset="0"/>
                <a:ea typeface="Calibri" pitchFamily="34" charset="0"/>
                <a:cs typeface="Arial" pitchFamily="34" charset="0"/>
              </a:rPr>
              <a:t>D</a:t>
            </a:r>
            <a:r>
              <a:rPr lang="en-IE" sz="2000" dirty="0" err="1">
                <a:ea typeface="Calibri" pitchFamily="34" charset="0"/>
                <a:cs typeface="Arial" pitchFamily="34" charset="0"/>
              </a:rPr>
              <a:t>á</a:t>
            </a:r>
            <a:r>
              <a:rPr lang="en-IE" sz="2000" dirty="0" err="1">
                <a:latin typeface="Arial" pitchFamily="34" charset="0"/>
                <a:ea typeface="Calibri" pitchFamily="34" charset="0"/>
                <a:cs typeface="Arial" pitchFamily="34" charset="0"/>
              </a:rPr>
              <a:t>il</a:t>
            </a:r>
            <a:endParaRPr lang="en-IE" dirty="0"/>
          </a:p>
        </p:txBody>
      </p:sp>
      <p:graphicFrame>
        <p:nvGraphicFramePr>
          <p:cNvPr id="4" name="Content Placeholder 3"/>
          <p:cNvGraphicFramePr>
            <a:graphicFrameLocks noGrp="1"/>
          </p:cNvGraphicFramePr>
          <p:nvPr>
            <p:ph idx="1"/>
            <p:extLst/>
          </p:nvPr>
        </p:nvGraphicFramePr>
        <p:xfrm>
          <a:off x="1703514" y="1340769"/>
          <a:ext cx="8856983" cy="5256581"/>
        </p:xfrm>
        <a:graphic>
          <a:graphicData uri="http://schemas.openxmlformats.org/drawingml/2006/table">
            <a:tbl>
              <a:tblPr firstRow="1" firstCol="1" bandRow="1"/>
              <a:tblGrid>
                <a:gridCol w="1432946"/>
                <a:gridCol w="2093851"/>
                <a:gridCol w="1513762"/>
                <a:gridCol w="1296144"/>
                <a:gridCol w="1328965"/>
                <a:gridCol w="1191315"/>
              </a:tblGrid>
              <a:tr h="1607149">
                <a:tc>
                  <a:txBody>
                    <a:bodyPr/>
                    <a:lstStyle/>
                    <a:p>
                      <a:pPr algn="ctr">
                        <a:lnSpc>
                          <a:spcPct val="115000"/>
                        </a:lnSpc>
                        <a:spcAft>
                          <a:spcPts val="0"/>
                        </a:spcAft>
                      </a:pPr>
                      <a:r>
                        <a:rPr lang="en-IE" sz="1800" dirty="0">
                          <a:effectLst/>
                          <a:latin typeface="Arial"/>
                          <a:ea typeface="Calibri"/>
                          <a:cs typeface="Times New Roman"/>
                        </a:rPr>
                        <a:t>Party </a:t>
                      </a:r>
                      <a:endParaRPr lang="en-IE" sz="18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dirty="0">
                          <a:effectLst/>
                          <a:latin typeface="Arial"/>
                          <a:ea typeface="Calibri"/>
                          <a:cs typeface="Times New Roman"/>
                        </a:rPr>
                        <a:t>T.D</a:t>
                      </a:r>
                      <a:endParaRPr lang="en-IE" sz="18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a:effectLst/>
                          <a:latin typeface="Arial"/>
                          <a:ea typeface="Calibri"/>
                          <a:cs typeface="Times New Roman"/>
                        </a:rPr>
                        <a:t>Constituency</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a:effectLst/>
                          <a:latin typeface="Arial"/>
                          <a:ea typeface="Calibri"/>
                          <a:cs typeface="Times New Roman"/>
                        </a:rPr>
                        <a:t>First Preference % vote</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dirty="0">
                          <a:solidFill>
                            <a:schemeClr val="bg1"/>
                          </a:solidFill>
                          <a:effectLst/>
                          <a:latin typeface="Arial"/>
                          <a:ea typeface="Calibri"/>
                          <a:cs typeface="Times New Roman"/>
                        </a:rPr>
                        <a:t>Number of 1</a:t>
                      </a:r>
                      <a:r>
                        <a:rPr lang="en-IE" sz="1800" baseline="30000" dirty="0">
                          <a:solidFill>
                            <a:schemeClr val="bg1"/>
                          </a:solidFill>
                          <a:effectLst/>
                          <a:latin typeface="Arial"/>
                          <a:ea typeface="Calibri"/>
                          <a:cs typeface="Times New Roman"/>
                        </a:rPr>
                        <a:t>st</a:t>
                      </a:r>
                      <a:r>
                        <a:rPr lang="en-IE" sz="1800" dirty="0">
                          <a:solidFill>
                            <a:schemeClr val="bg1"/>
                          </a:solidFill>
                          <a:effectLst/>
                          <a:latin typeface="Arial"/>
                          <a:ea typeface="Calibri"/>
                          <a:cs typeface="Times New Roman"/>
                        </a:rPr>
                        <a:t> Preference Votes</a:t>
                      </a:r>
                      <a:endParaRPr lang="en-IE" sz="1800" dirty="0">
                        <a:solidFill>
                          <a:schemeClr val="bg1"/>
                        </a:solidFill>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IE" sz="1800">
                          <a:effectLst/>
                          <a:latin typeface="Arial"/>
                          <a:ea typeface="Calibri"/>
                          <a:cs typeface="Times New Roman"/>
                        </a:rPr>
                        <a:t>First preference vote as % of total electorate</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642859">
                <a:tc>
                  <a:txBody>
                    <a:bodyPr/>
                    <a:lstStyle/>
                    <a:p>
                      <a:pPr algn="ctr">
                        <a:lnSpc>
                          <a:spcPct val="115000"/>
                        </a:lnSpc>
                        <a:spcAft>
                          <a:spcPts val="0"/>
                        </a:spcAft>
                      </a:pPr>
                      <a:r>
                        <a:rPr lang="en-IE" sz="1800" dirty="0">
                          <a:effectLst/>
                          <a:latin typeface="Arial"/>
                          <a:ea typeface="Calibri"/>
                          <a:cs typeface="Times New Roman"/>
                        </a:rPr>
                        <a:t>Fianna </a:t>
                      </a:r>
                      <a:r>
                        <a:rPr lang="en-IE" sz="1800" dirty="0" err="1">
                          <a:effectLst/>
                          <a:latin typeface="Arial"/>
                          <a:ea typeface="Calibri"/>
                          <a:cs typeface="Times New Roman"/>
                        </a:rPr>
                        <a:t>Fáil</a:t>
                      </a:r>
                      <a:endParaRPr lang="en-IE" sz="18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a:effectLst/>
                          <a:latin typeface="Arial"/>
                          <a:ea typeface="Calibri"/>
                          <a:cs typeface="Times New Roman"/>
                        </a:rPr>
                        <a:t>Robert Troy</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a:effectLst/>
                          <a:latin typeface="Arial"/>
                          <a:ea typeface="Calibri"/>
                          <a:cs typeface="Times New Roman"/>
                        </a:rPr>
                        <a:t>Longford-Westmeath</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a:effectLst/>
                          <a:latin typeface="Arial"/>
                          <a:ea typeface="Calibri"/>
                          <a:cs typeface="Times New Roman"/>
                        </a:rPr>
                        <a:t>7.4</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dirty="0">
                          <a:solidFill>
                            <a:schemeClr val="bg1"/>
                          </a:solidFill>
                          <a:effectLst/>
                          <a:latin typeface="Arial"/>
                          <a:ea typeface="Calibri"/>
                          <a:cs typeface="Times New Roman"/>
                        </a:rPr>
                        <a:t>4275</a:t>
                      </a:r>
                      <a:endParaRPr lang="en-IE" sz="1800" dirty="0">
                        <a:solidFill>
                          <a:schemeClr val="bg1"/>
                        </a:solidFill>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IE" sz="1800">
                          <a:effectLst/>
                          <a:latin typeface="Arial"/>
                          <a:ea typeface="Calibri"/>
                          <a:cs typeface="Times New Roman"/>
                        </a:rPr>
                        <a:t>4.9</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435137">
                <a:tc>
                  <a:txBody>
                    <a:bodyPr/>
                    <a:lstStyle/>
                    <a:p>
                      <a:pPr algn="ctr">
                        <a:lnSpc>
                          <a:spcPct val="115000"/>
                        </a:lnSpc>
                        <a:spcAft>
                          <a:spcPts val="0"/>
                        </a:spcAft>
                      </a:pPr>
                      <a:r>
                        <a:rPr lang="en-IE" sz="1800">
                          <a:effectLst/>
                          <a:latin typeface="Arial"/>
                          <a:ea typeface="Calibri"/>
                          <a:cs typeface="Times New Roman"/>
                        </a:rPr>
                        <a:t>Fine Gael</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a:effectLst/>
                          <a:latin typeface="Arial"/>
                          <a:ea typeface="Calibri"/>
                          <a:cs typeface="Times New Roman"/>
                        </a:rPr>
                        <a:t>Sean Kyne</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a:effectLst/>
                          <a:latin typeface="Arial"/>
                          <a:ea typeface="Calibri"/>
                          <a:cs typeface="Times New Roman"/>
                        </a:rPr>
                        <a:t>Galway West</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a:effectLst/>
                          <a:latin typeface="Arial"/>
                          <a:ea typeface="Calibri"/>
                          <a:cs typeface="Times New Roman"/>
                        </a:rPr>
                        <a:t>7.5</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dirty="0">
                          <a:solidFill>
                            <a:schemeClr val="bg1"/>
                          </a:solidFill>
                          <a:effectLst/>
                          <a:latin typeface="Arial"/>
                          <a:ea typeface="Calibri"/>
                          <a:cs typeface="Times New Roman"/>
                        </a:rPr>
                        <a:t>4550</a:t>
                      </a:r>
                      <a:endParaRPr lang="en-IE" sz="1800" dirty="0">
                        <a:solidFill>
                          <a:schemeClr val="bg1"/>
                        </a:solidFill>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IE" sz="1800">
                          <a:effectLst/>
                          <a:latin typeface="Arial"/>
                          <a:ea typeface="Calibri"/>
                          <a:cs typeface="Times New Roman"/>
                        </a:rPr>
                        <a:t>5.1</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642859">
                <a:tc>
                  <a:txBody>
                    <a:bodyPr/>
                    <a:lstStyle/>
                    <a:p>
                      <a:pPr algn="ctr">
                        <a:lnSpc>
                          <a:spcPct val="115000"/>
                        </a:lnSpc>
                        <a:spcAft>
                          <a:spcPts val="0"/>
                        </a:spcAft>
                      </a:pPr>
                      <a:r>
                        <a:rPr lang="en-IE" sz="1800">
                          <a:effectLst/>
                          <a:latin typeface="Arial"/>
                          <a:ea typeface="Calibri"/>
                          <a:cs typeface="Times New Roman"/>
                        </a:rPr>
                        <a:t>Independent</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a:effectLst/>
                          <a:latin typeface="Arial"/>
                          <a:ea typeface="Calibri"/>
                          <a:cs typeface="Times New Roman"/>
                        </a:rPr>
                        <a:t>Maureen O’Sullivan</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a:effectLst/>
                          <a:latin typeface="Arial"/>
                          <a:ea typeface="Calibri"/>
                          <a:cs typeface="Times New Roman"/>
                        </a:rPr>
                        <a:t>Dublin Central</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a:effectLst/>
                          <a:latin typeface="Arial"/>
                          <a:ea typeface="Calibri"/>
                          <a:cs typeface="Times New Roman"/>
                        </a:rPr>
                        <a:t>11.96</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dirty="0">
                          <a:solidFill>
                            <a:schemeClr val="bg1"/>
                          </a:solidFill>
                          <a:effectLst/>
                          <a:latin typeface="Arial"/>
                          <a:ea typeface="Calibri"/>
                          <a:cs typeface="Times New Roman"/>
                        </a:rPr>
                        <a:t>4139</a:t>
                      </a:r>
                      <a:endParaRPr lang="en-IE" sz="1800" dirty="0">
                        <a:solidFill>
                          <a:schemeClr val="bg1"/>
                        </a:solidFill>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IE" sz="1800">
                          <a:effectLst/>
                          <a:latin typeface="Arial"/>
                          <a:ea typeface="Calibri"/>
                          <a:cs typeface="Times New Roman"/>
                        </a:rPr>
                        <a:t>7.3</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642859">
                <a:tc>
                  <a:txBody>
                    <a:bodyPr/>
                    <a:lstStyle/>
                    <a:p>
                      <a:pPr algn="ctr">
                        <a:lnSpc>
                          <a:spcPct val="115000"/>
                        </a:lnSpc>
                        <a:spcAft>
                          <a:spcPts val="0"/>
                        </a:spcAft>
                      </a:pPr>
                      <a:r>
                        <a:rPr lang="en-IE" sz="1800">
                          <a:effectLst/>
                          <a:latin typeface="Arial"/>
                          <a:ea typeface="Calibri"/>
                          <a:cs typeface="Times New Roman"/>
                        </a:rPr>
                        <a:t>Labour</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a:effectLst/>
                          <a:latin typeface="Arial"/>
                          <a:ea typeface="Calibri"/>
                          <a:cs typeface="Times New Roman"/>
                        </a:rPr>
                        <a:t>Kevin Humphreys</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a:effectLst/>
                          <a:latin typeface="Arial"/>
                          <a:ea typeface="Calibri"/>
                          <a:cs typeface="Times New Roman"/>
                        </a:rPr>
                        <a:t>Dublin South East </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a:effectLst/>
                          <a:latin typeface="Arial"/>
                          <a:ea typeface="Calibri"/>
                          <a:cs typeface="Times New Roman"/>
                        </a:rPr>
                        <a:t>9.88</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dirty="0">
                          <a:solidFill>
                            <a:schemeClr val="bg1"/>
                          </a:solidFill>
                          <a:effectLst/>
                          <a:latin typeface="Arial"/>
                          <a:ea typeface="Calibri"/>
                          <a:cs typeface="Times New Roman"/>
                        </a:rPr>
                        <a:t>3450</a:t>
                      </a:r>
                      <a:endParaRPr lang="en-IE" sz="1800" dirty="0">
                        <a:solidFill>
                          <a:schemeClr val="bg1"/>
                        </a:solidFill>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IE" sz="1800">
                          <a:effectLst/>
                          <a:latin typeface="Arial"/>
                          <a:ea typeface="Calibri"/>
                          <a:cs typeface="Times New Roman"/>
                        </a:rPr>
                        <a:t>5.9</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642859">
                <a:tc>
                  <a:txBody>
                    <a:bodyPr/>
                    <a:lstStyle/>
                    <a:p>
                      <a:pPr algn="ctr">
                        <a:lnSpc>
                          <a:spcPct val="115000"/>
                        </a:lnSpc>
                        <a:spcAft>
                          <a:spcPts val="0"/>
                        </a:spcAft>
                      </a:pPr>
                      <a:r>
                        <a:rPr lang="en-IE" sz="1800">
                          <a:effectLst/>
                          <a:latin typeface="Arial"/>
                          <a:ea typeface="Calibri"/>
                          <a:cs typeface="Times New Roman"/>
                        </a:rPr>
                        <a:t>Sinn Fein</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a:effectLst/>
                          <a:latin typeface="Arial"/>
                          <a:ea typeface="Calibri"/>
                          <a:cs typeface="Times New Roman"/>
                        </a:rPr>
                        <a:t>Mary Lou McDonald</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a:effectLst/>
                          <a:latin typeface="Arial"/>
                          <a:ea typeface="Calibri"/>
                          <a:cs typeface="Times New Roman"/>
                        </a:rPr>
                        <a:t>Dublin Central </a:t>
                      </a:r>
                      <a:endParaRPr lang="en-IE" sz="1800">
                        <a:effectLst/>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a:effectLst/>
                          <a:latin typeface="Arial"/>
                          <a:ea typeface="Calibri"/>
                          <a:cs typeface="Times New Roman"/>
                        </a:rPr>
                        <a:t>13.08</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dirty="0">
                          <a:solidFill>
                            <a:schemeClr val="bg1"/>
                          </a:solidFill>
                          <a:effectLst/>
                          <a:latin typeface="Arial"/>
                          <a:ea typeface="Calibri"/>
                          <a:cs typeface="Times New Roman"/>
                        </a:rPr>
                        <a:t>4526</a:t>
                      </a:r>
                      <a:endParaRPr lang="en-IE" sz="1800" dirty="0">
                        <a:solidFill>
                          <a:schemeClr val="bg1"/>
                        </a:solidFill>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IE" sz="1800">
                          <a:effectLst/>
                          <a:latin typeface="Arial"/>
                          <a:ea typeface="Calibri"/>
                          <a:cs typeface="Times New Roman"/>
                        </a:rPr>
                        <a:t>8.0</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642859">
                <a:tc>
                  <a:txBody>
                    <a:bodyPr/>
                    <a:lstStyle/>
                    <a:p>
                      <a:pPr algn="ctr">
                        <a:lnSpc>
                          <a:spcPct val="115000"/>
                        </a:lnSpc>
                        <a:spcAft>
                          <a:spcPts val="0"/>
                        </a:spcAft>
                      </a:pPr>
                      <a:r>
                        <a:rPr lang="en-IE" sz="1800">
                          <a:effectLst/>
                          <a:latin typeface="Arial"/>
                          <a:ea typeface="Calibri"/>
                          <a:cs typeface="Times New Roman"/>
                        </a:rPr>
                        <a:t>ULA</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a:effectLst/>
                          <a:latin typeface="Arial"/>
                          <a:ea typeface="Calibri"/>
                          <a:cs typeface="Times New Roman"/>
                        </a:rPr>
                        <a:t>Richard Boyd Barrett</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a:effectLst/>
                          <a:latin typeface="Arial"/>
                          <a:ea typeface="Calibri"/>
                          <a:cs typeface="Times New Roman"/>
                        </a:rPr>
                        <a:t>Dun Laoghaire</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a:effectLst/>
                          <a:latin typeface="Arial"/>
                          <a:ea typeface="Calibri"/>
                          <a:cs typeface="Times New Roman"/>
                        </a:rPr>
                        <a:t>10.9</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dirty="0">
                          <a:solidFill>
                            <a:schemeClr val="bg1"/>
                          </a:solidFill>
                          <a:effectLst/>
                          <a:latin typeface="Arial"/>
                          <a:ea typeface="Calibri"/>
                          <a:cs typeface="Times New Roman"/>
                        </a:rPr>
                        <a:t>6206</a:t>
                      </a:r>
                      <a:endParaRPr lang="en-IE" sz="1800" dirty="0">
                        <a:solidFill>
                          <a:schemeClr val="bg1"/>
                        </a:solidFill>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IE" sz="1800" dirty="0">
                          <a:effectLst/>
                          <a:latin typeface="Arial"/>
                          <a:ea typeface="Calibri"/>
                          <a:cs typeface="Times New Roman"/>
                        </a:rPr>
                        <a:t>7.7</a:t>
                      </a:r>
                      <a:endParaRPr lang="en-IE" sz="18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20633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520" y="3789040"/>
            <a:ext cx="8763625" cy="2952328"/>
          </a:xfrm>
        </p:spPr>
        <p:txBody>
          <a:bodyPr>
            <a:normAutofit/>
          </a:bodyPr>
          <a:lstStyle/>
          <a:p>
            <a:pPr marL="0" indent="0">
              <a:buNone/>
            </a:pPr>
            <a:r>
              <a:rPr lang="en-IE" dirty="0" smtClean="0"/>
              <a:t>On average they received </a:t>
            </a:r>
            <a:r>
              <a:rPr lang="en-IE" dirty="0"/>
              <a:t>just 5 votes out of every 100 voters registered in their </a:t>
            </a:r>
            <a:r>
              <a:rPr lang="en-IE" dirty="0" smtClean="0"/>
              <a:t>constituencies</a:t>
            </a:r>
            <a:r>
              <a:rPr lang="en-IE" dirty="0"/>
              <a:t>. </a:t>
            </a:r>
          </a:p>
          <a:p>
            <a:pPr marL="0" indent="0">
              <a:buNone/>
            </a:pPr>
            <a:endParaRPr lang="en-IE" b="1" dirty="0" smtClean="0">
              <a:solidFill>
                <a:srgbClr val="FF0000"/>
              </a:solidFill>
            </a:endParaRPr>
          </a:p>
          <a:p>
            <a:pPr marL="0" indent="0" algn="ctr">
              <a:buNone/>
            </a:pPr>
            <a:r>
              <a:rPr lang="en-IE" sz="4200" b="1" dirty="0">
                <a:solidFill>
                  <a:srgbClr val="FF0000"/>
                </a:solidFill>
              </a:rPr>
              <a:t>You don’t need universal appeal to get elected. </a:t>
            </a:r>
            <a:endParaRPr lang="en-IE" sz="4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218" y="44624"/>
            <a:ext cx="2055574" cy="25694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2875" y="32588"/>
            <a:ext cx="2370248" cy="259228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9890" y="44625"/>
            <a:ext cx="1924222" cy="2558083"/>
          </a:xfrm>
          <a:prstGeom prst="rect">
            <a:avLst/>
          </a:prstGeom>
        </p:spPr>
      </p:pic>
      <p:sp>
        <p:nvSpPr>
          <p:cNvPr id="7" name="TextBox 6"/>
          <p:cNvSpPr txBox="1"/>
          <p:nvPr/>
        </p:nvSpPr>
        <p:spPr>
          <a:xfrm>
            <a:off x="2207568" y="2780928"/>
            <a:ext cx="2055574" cy="707886"/>
          </a:xfrm>
          <a:prstGeom prst="rect">
            <a:avLst/>
          </a:prstGeom>
          <a:noFill/>
        </p:spPr>
        <p:txBody>
          <a:bodyPr wrap="square" rtlCol="0">
            <a:spAutoFit/>
          </a:bodyPr>
          <a:lstStyle/>
          <a:p>
            <a:pPr algn="ctr"/>
            <a:r>
              <a:rPr lang="en-IE" sz="2000" b="1" dirty="0"/>
              <a:t>Robert Troy (FF) </a:t>
            </a:r>
            <a:r>
              <a:rPr lang="en-IE" sz="2000" dirty="0"/>
              <a:t>4.9%</a:t>
            </a:r>
          </a:p>
        </p:txBody>
      </p:sp>
      <p:sp>
        <p:nvSpPr>
          <p:cNvPr id="9" name="TextBox 8"/>
          <p:cNvSpPr txBox="1"/>
          <p:nvPr/>
        </p:nvSpPr>
        <p:spPr>
          <a:xfrm>
            <a:off x="4727848" y="2788415"/>
            <a:ext cx="2952328" cy="707886"/>
          </a:xfrm>
          <a:prstGeom prst="rect">
            <a:avLst/>
          </a:prstGeom>
          <a:noFill/>
        </p:spPr>
        <p:txBody>
          <a:bodyPr wrap="square" rtlCol="0">
            <a:spAutoFit/>
          </a:bodyPr>
          <a:lstStyle/>
          <a:p>
            <a:pPr algn="ctr"/>
            <a:r>
              <a:rPr lang="en-IE" sz="2000" b="1" dirty="0" err="1"/>
              <a:t>Colm</a:t>
            </a:r>
            <a:r>
              <a:rPr lang="en-IE" sz="2000" b="1" dirty="0"/>
              <a:t> </a:t>
            </a:r>
            <a:r>
              <a:rPr lang="en-IE" sz="2000" b="1" dirty="0" err="1"/>
              <a:t>Keaveney</a:t>
            </a:r>
            <a:r>
              <a:rPr lang="en-IE" sz="2000" b="1" dirty="0"/>
              <a:t> (Labour) </a:t>
            </a:r>
            <a:r>
              <a:rPr lang="en-IE" sz="2000" dirty="0"/>
              <a:t>5.0% </a:t>
            </a:r>
          </a:p>
        </p:txBody>
      </p:sp>
      <p:sp>
        <p:nvSpPr>
          <p:cNvPr id="10" name="TextBox 9"/>
          <p:cNvSpPr txBox="1"/>
          <p:nvPr/>
        </p:nvSpPr>
        <p:spPr>
          <a:xfrm>
            <a:off x="8256240" y="2708920"/>
            <a:ext cx="2055574" cy="707886"/>
          </a:xfrm>
          <a:prstGeom prst="rect">
            <a:avLst/>
          </a:prstGeom>
          <a:noFill/>
        </p:spPr>
        <p:txBody>
          <a:bodyPr wrap="square" rtlCol="0">
            <a:spAutoFit/>
          </a:bodyPr>
          <a:lstStyle/>
          <a:p>
            <a:pPr algn="ctr"/>
            <a:r>
              <a:rPr lang="en-IE" sz="2000" b="1" dirty="0"/>
              <a:t>Sean </a:t>
            </a:r>
            <a:r>
              <a:rPr lang="en-IE" sz="2000" b="1" dirty="0" err="1"/>
              <a:t>Kyne</a:t>
            </a:r>
            <a:r>
              <a:rPr lang="en-IE" sz="2000" b="1" dirty="0"/>
              <a:t> (FG)</a:t>
            </a:r>
            <a:r>
              <a:rPr lang="en-IE" sz="2000" dirty="0"/>
              <a:t> 5.1% </a:t>
            </a:r>
          </a:p>
        </p:txBody>
      </p:sp>
    </p:spTree>
    <p:extLst>
      <p:ext uri="{BB962C8B-B14F-4D97-AF65-F5344CB8AC3E}">
        <p14:creationId xmlns:p14="http://schemas.microsoft.com/office/powerpoint/2010/main" val="324558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16632"/>
            <a:ext cx="8424936" cy="1143000"/>
          </a:xfrm>
        </p:spPr>
        <p:txBody>
          <a:bodyPr>
            <a:normAutofit/>
          </a:bodyPr>
          <a:lstStyle/>
          <a:p>
            <a:pPr lvl="0" fontAlgn="base">
              <a:spcAft>
                <a:spcPct val="0"/>
              </a:spcAft>
            </a:pPr>
            <a:r>
              <a:rPr lang="en-IE" sz="4000" b="1" dirty="0" smtClean="0">
                <a:latin typeface="Arial" pitchFamily="34" charset="0"/>
                <a:ea typeface="Calibri" pitchFamily="34" charset="0"/>
                <a:cs typeface="Arial" pitchFamily="34" charset="0"/>
              </a:rPr>
              <a:t>2010 </a:t>
            </a:r>
            <a:r>
              <a:rPr lang="en-IE" sz="4000" b="1" dirty="0">
                <a:latin typeface="Arial" pitchFamily="34" charset="0"/>
                <a:ea typeface="Calibri" pitchFamily="34" charset="0"/>
                <a:cs typeface="Arial" pitchFamily="34" charset="0"/>
              </a:rPr>
              <a:t>General Election </a:t>
            </a:r>
            <a:r>
              <a:rPr lang="en-IE" sz="4000" b="1" dirty="0" smtClean="0">
                <a:latin typeface="Arial" pitchFamily="34" charset="0"/>
                <a:ea typeface="Calibri" pitchFamily="34" charset="0"/>
                <a:cs typeface="Arial" pitchFamily="34" charset="0"/>
              </a:rPr>
              <a:t>UK</a:t>
            </a:r>
            <a:r>
              <a:rPr lang="en-IE" sz="1300" dirty="0">
                <a:latin typeface="Arial" pitchFamily="34" charset="0"/>
                <a:cs typeface="Arial" pitchFamily="34" charset="0"/>
              </a:rPr>
              <a:t/>
            </a:r>
            <a:br>
              <a:rPr lang="en-IE" sz="1300" dirty="0">
                <a:latin typeface="Arial" pitchFamily="34" charset="0"/>
                <a:cs typeface="Arial" pitchFamily="34" charset="0"/>
              </a:rPr>
            </a:br>
            <a:r>
              <a:rPr lang="en-IE" sz="2200" b="1" dirty="0" smtClean="0">
                <a:latin typeface="Arial" pitchFamily="34" charset="0"/>
                <a:cs typeface="Arial" pitchFamily="34" charset="0"/>
              </a:rPr>
              <a:t>Ac</a:t>
            </a:r>
            <a:r>
              <a:rPr lang="en-IE" sz="2200" b="1" dirty="0" smtClean="0">
                <a:latin typeface="Arial" pitchFamily="34" charset="0"/>
                <a:ea typeface="Calibri" pitchFamily="34" charset="0"/>
                <a:cs typeface="Arial" pitchFamily="34" charset="0"/>
              </a:rPr>
              <a:t>tual </a:t>
            </a:r>
            <a:r>
              <a:rPr lang="en-IE" sz="2200" b="1" dirty="0">
                <a:latin typeface="Arial" pitchFamily="34" charset="0"/>
                <a:ea typeface="Calibri" pitchFamily="34" charset="0"/>
                <a:cs typeface="Arial" pitchFamily="34" charset="0"/>
              </a:rPr>
              <a:t>first preference vote </a:t>
            </a:r>
            <a:r>
              <a:rPr lang="en-IE" sz="2000" dirty="0" smtClean="0">
                <a:latin typeface="Arial" pitchFamily="34" charset="0"/>
                <a:ea typeface="Calibri" pitchFamily="34" charset="0"/>
                <a:cs typeface="Arial" pitchFamily="34" charset="0"/>
              </a:rPr>
              <a:t>by candidates related to total electorate</a:t>
            </a:r>
            <a:endParaRPr lang="en-I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4904022"/>
              </p:ext>
            </p:extLst>
          </p:nvPr>
        </p:nvGraphicFramePr>
        <p:xfrm>
          <a:off x="1703514" y="1340769"/>
          <a:ext cx="8856983" cy="3505261"/>
        </p:xfrm>
        <a:graphic>
          <a:graphicData uri="http://schemas.openxmlformats.org/drawingml/2006/table">
            <a:tbl>
              <a:tblPr firstRow="1" firstCol="1" bandRow="1"/>
              <a:tblGrid>
                <a:gridCol w="1432946"/>
                <a:gridCol w="2093851"/>
                <a:gridCol w="1513762"/>
                <a:gridCol w="1296144"/>
                <a:gridCol w="1328965"/>
                <a:gridCol w="1191315"/>
              </a:tblGrid>
              <a:tr h="1607149">
                <a:tc>
                  <a:txBody>
                    <a:bodyPr/>
                    <a:lstStyle/>
                    <a:p>
                      <a:pPr algn="ctr">
                        <a:lnSpc>
                          <a:spcPct val="115000"/>
                        </a:lnSpc>
                        <a:spcAft>
                          <a:spcPts val="0"/>
                        </a:spcAft>
                      </a:pPr>
                      <a:r>
                        <a:rPr lang="en-IE" sz="1800" dirty="0">
                          <a:effectLst/>
                          <a:latin typeface="Arial"/>
                          <a:ea typeface="Calibri"/>
                          <a:cs typeface="Times New Roman"/>
                        </a:rPr>
                        <a:t>Party </a:t>
                      </a:r>
                      <a:endParaRPr lang="en-IE" sz="18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dirty="0">
                          <a:effectLst/>
                          <a:latin typeface="Arial"/>
                          <a:ea typeface="Calibri"/>
                          <a:cs typeface="Times New Roman"/>
                        </a:rPr>
                        <a:t>T.D</a:t>
                      </a:r>
                      <a:endParaRPr lang="en-IE" sz="18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a:effectLst/>
                          <a:latin typeface="Arial"/>
                          <a:ea typeface="Calibri"/>
                          <a:cs typeface="Times New Roman"/>
                        </a:rPr>
                        <a:t>Constituency</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dirty="0">
                          <a:effectLst/>
                          <a:latin typeface="Arial"/>
                          <a:ea typeface="Calibri"/>
                          <a:cs typeface="Times New Roman"/>
                        </a:rPr>
                        <a:t>First Preference % vote</a:t>
                      </a:r>
                      <a:endParaRPr lang="en-IE" sz="18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dirty="0">
                          <a:solidFill>
                            <a:schemeClr val="bg1"/>
                          </a:solidFill>
                          <a:effectLst/>
                          <a:latin typeface="Arial"/>
                          <a:ea typeface="Calibri"/>
                          <a:cs typeface="Times New Roman"/>
                        </a:rPr>
                        <a:t>Number of 1</a:t>
                      </a:r>
                      <a:r>
                        <a:rPr lang="en-IE" sz="1800" baseline="30000" dirty="0">
                          <a:solidFill>
                            <a:schemeClr val="bg1"/>
                          </a:solidFill>
                          <a:effectLst/>
                          <a:latin typeface="Arial"/>
                          <a:ea typeface="Calibri"/>
                          <a:cs typeface="Times New Roman"/>
                        </a:rPr>
                        <a:t>st</a:t>
                      </a:r>
                      <a:r>
                        <a:rPr lang="en-IE" sz="1800" dirty="0">
                          <a:solidFill>
                            <a:schemeClr val="bg1"/>
                          </a:solidFill>
                          <a:effectLst/>
                          <a:latin typeface="Arial"/>
                          <a:ea typeface="Calibri"/>
                          <a:cs typeface="Times New Roman"/>
                        </a:rPr>
                        <a:t> Preference Votes</a:t>
                      </a:r>
                      <a:endParaRPr lang="en-IE" sz="1800" dirty="0">
                        <a:solidFill>
                          <a:schemeClr val="bg1"/>
                        </a:solidFill>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IE" sz="1800">
                          <a:effectLst/>
                          <a:latin typeface="Arial"/>
                          <a:ea typeface="Calibri"/>
                          <a:cs typeface="Times New Roman"/>
                        </a:rPr>
                        <a:t>First preference vote as % of total electorate</a:t>
                      </a:r>
                      <a:endParaRPr lang="en-IE" sz="18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642859">
                <a:tc>
                  <a:txBody>
                    <a:bodyPr/>
                    <a:lstStyle/>
                    <a:p>
                      <a:pPr algn="ctr">
                        <a:lnSpc>
                          <a:spcPct val="115000"/>
                        </a:lnSpc>
                        <a:spcAft>
                          <a:spcPts val="0"/>
                        </a:spcAft>
                      </a:pPr>
                      <a:r>
                        <a:rPr lang="en-IE" sz="1800" dirty="0" smtClean="0">
                          <a:effectLst/>
                          <a:latin typeface="Calibri"/>
                          <a:ea typeface="Calibri"/>
                          <a:cs typeface="Times New Roman"/>
                        </a:rPr>
                        <a:t>Labour</a:t>
                      </a:r>
                      <a:endParaRPr lang="en-IE" sz="18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dirty="0" err="1" smtClean="0">
                          <a:effectLst/>
                          <a:latin typeface="Arial"/>
                          <a:ea typeface="Calibri"/>
                          <a:cs typeface="Times New Roman"/>
                        </a:rPr>
                        <a:t>Henrick</a:t>
                      </a:r>
                      <a:r>
                        <a:rPr lang="en-IE" sz="1800" baseline="0" dirty="0" smtClean="0">
                          <a:effectLst/>
                          <a:latin typeface="Arial"/>
                          <a:ea typeface="Calibri"/>
                          <a:cs typeface="Times New Roman"/>
                        </a:rPr>
                        <a:t> MP</a:t>
                      </a:r>
                      <a:endParaRPr lang="en-IE" sz="18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dirty="0" smtClean="0">
                          <a:effectLst/>
                          <a:latin typeface="Arial"/>
                          <a:ea typeface="Calibri"/>
                          <a:cs typeface="Times New Roman"/>
                        </a:rPr>
                        <a:t>Preston</a:t>
                      </a:r>
                      <a:endParaRPr lang="en-IE" sz="18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dirty="0" smtClean="0">
                          <a:effectLst/>
                          <a:latin typeface="Calibri"/>
                          <a:ea typeface="Calibri"/>
                          <a:cs typeface="Times New Roman"/>
                        </a:rPr>
                        <a:t>48.20</a:t>
                      </a:r>
                      <a:endParaRPr lang="en-IE" sz="18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dirty="0" smtClean="0">
                          <a:solidFill>
                            <a:schemeClr val="bg1"/>
                          </a:solidFill>
                          <a:effectLst/>
                          <a:latin typeface="Arial"/>
                          <a:ea typeface="Calibri"/>
                          <a:cs typeface="Times New Roman"/>
                        </a:rPr>
                        <a:t>15668</a:t>
                      </a:r>
                      <a:endParaRPr lang="en-IE" sz="1800" dirty="0">
                        <a:solidFill>
                          <a:schemeClr val="bg1"/>
                        </a:solidFill>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IE" sz="1800" dirty="0" smtClean="0">
                          <a:effectLst/>
                          <a:latin typeface="Arial"/>
                          <a:ea typeface="Calibri"/>
                          <a:cs typeface="Times New Roman"/>
                        </a:rPr>
                        <a:t>25.6</a:t>
                      </a:r>
                      <a:endParaRPr lang="en-IE" sz="18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435137">
                <a:tc>
                  <a:txBody>
                    <a:bodyPr/>
                    <a:lstStyle/>
                    <a:p>
                      <a:pPr algn="ctr">
                        <a:lnSpc>
                          <a:spcPct val="115000"/>
                        </a:lnSpc>
                        <a:spcAft>
                          <a:spcPts val="0"/>
                        </a:spcAft>
                      </a:pPr>
                      <a:r>
                        <a:rPr lang="en-IE" sz="1800" dirty="0" smtClean="0">
                          <a:effectLst/>
                          <a:latin typeface="Calibri"/>
                          <a:ea typeface="Calibri"/>
                          <a:cs typeface="Times New Roman"/>
                        </a:rPr>
                        <a:t>Labour </a:t>
                      </a:r>
                      <a:endParaRPr lang="en-IE" sz="18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b="0" i="0" kern="1200" dirty="0" err="1" smtClean="0">
                          <a:solidFill>
                            <a:schemeClr val="tx1"/>
                          </a:solidFill>
                          <a:effectLst/>
                          <a:latin typeface="+mn-lt"/>
                          <a:ea typeface="+mn-ea"/>
                          <a:cs typeface="+mn-cs"/>
                        </a:rPr>
                        <a:t>Seabeck</a:t>
                      </a:r>
                      <a:r>
                        <a:rPr lang="en-IE" sz="1800" b="0" i="0" kern="1200" dirty="0" smtClean="0">
                          <a:solidFill>
                            <a:schemeClr val="tx1"/>
                          </a:solidFill>
                          <a:effectLst/>
                          <a:latin typeface="+mn-lt"/>
                          <a:ea typeface="+mn-ea"/>
                          <a:cs typeface="+mn-cs"/>
                        </a:rPr>
                        <a:t> AJ</a:t>
                      </a:r>
                      <a:endParaRPr lang="en-IE" sz="18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b="1" i="0" kern="1200" dirty="0" smtClean="0">
                          <a:solidFill>
                            <a:schemeClr val="tx1"/>
                          </a:solidFill>
                          <a:effectLst/>
                          <a:latin typeface="+mn-lt"/>
                          <a:ea typeface="+mn-ea"/>
                          <a:cs typeface="+mn-cs"/>
                        </a:rPr>
                        <a:t>Plymouth Moor View</a:t>
                      </a:r>
                      <a:endParaRPr lang="en-IE" sz="18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dirty="0" smtClean="0">
                          <a:effectLst/>
                          <a:latin typeface="Calibri"/>
                          <a:ea typeface="Calibri"/>
                          <a:cs typeface="Times New Roman"/>
                        </a:rPr>
                        <a:t>37.16</a:t>
                      </a:r>
                      <a:endParaRPr lang="en-IE" sz="18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dirty="0" smtClean="0">
                          <a:solidFill>
                            <a:schemeClr val="bg1"/>
                          </a:solidFill>
                          <a:effectLst/>
                          <a:latin typeface="Calibri"/>
                          <a:ea typeface="Calibri"/>
                          <a:cs typeface="Times New Roman"/>
                        </a:rPr>
                        <a:t>15443</a:t>
                      </a:r>
                      <a:endParaRPr lang="en-IE" sz="1800" dirty="0">
                        <a:solidFill>
                          <a:schemeClr val="bg1"/>
                        </a:solidFill>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IE" sz="1800" dirty="0" smtClean="0">
                          <a:effectLst/>
                          <a:latin typeface="Calibri"/>
                          <a:ea typeface="Calibri"/>
                          <a:cs typeface="Times New Roman"/>
                        </a:rPr>
                        <a:t>22.62</a:t>
                      </a:r>
                      <a:endParaRPr lang="en-IE" sz="18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642859">
                <a:tc>
                  <a:txBody>
                    <a:bodyPr/>
                    <a:lstStyle/>
                    <a:p>
                      <a:pPr algn="ctr">
                        <a:lnSpc>
                          <a:spcPct val="115000"/>
                        </a:lnSpc>
                        <a:spcAft>
                          <a:spcPts val="0"/>
                        </a:spcAft>
                      </a:pPr>
                      <a:r>
                        <a:rPr lang="en-IE" sz="1800" b="0" i="0" kern="1200" dirty="0" smtClean="0">
                          <a:solidFill>
                            <a:schemeClr val="tx1"/>
                          </a:solidFill>
                          <a:effectLst/>
                          <a:latin typeface="+mn-lt"/>
                          <a:ea typeface="+mn-ea"/>
                          <a:cs typeface="+mn-cs"/>
                        </a:rPr>
                        <a:t>Labour</a:t>
                      </a:r>
                      <a:endParaRPr lang="en-IE" sz="18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b="0" i="0" kern="1200" dirty="0" smtClean="0">
                          <a:solidFill>
                            <a:schemeClr val="tx1"/>
                          </a:solidFill>
                          <a:effectLst/>
                          <a:latin typeface="+mn-lt"/>
                          <a:ea typeface="+mn-ea"/>
                          <a:cs typeface="+mn-cs"/>
                        </a:rPr>
                        <a:t>Denham JY</a:t>
                      </a:r>
                      <a:endParaRPr lang="en-IE" sz="18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b="1" i="0" kern="1200" dirty="0" smtClean="0">
                          <a:solidFill>
                            <a:schemeClr val="tx1"/>
                          </a:solidFill>
                          <a:effectLst/>
                          <a:latin typeface="+mn-lt"/>
                          <a:ea typeface="+mn-ea"/>
                          <a:cs typeface="+mn-cs"/>
                        </a:rPr>
                        <a:t>Southampton Itchen</a:t>
                      </a:r>
                      <a:r>
                        <a:rPr lang="en-IE" sz="1800" b="0" i="0" kern="1200" dirty="0" smtClean="0">
                          <a:solidFill>
                            <a:schemeClr val="tx1"/>
                          </a:solidFill>
                          <a:effectLst/>
                          <a:latin typeface="+mn-lt"/>
                          <a:ea typeface="+mn-ea"/>
                          <a:cs typeface="+mn-cs"/>
                        </a:rPr>
                        <a:t> </a:t>
                      </a:r>
                      <a:endParaRPr lang="en-IE" sz="18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dirty="0" smtClean="0">
                          <a:effectLst/>
                          <a:latin typeface="Calibri"/>
                          <a:ea typeface="Calibri"/>
                          <a:cs typeface="Times New Roman"/>
                        </a:rPr>
                        <a:t>36.76</a:t>
                      </a:r>
                      <a:endParaRPr lang="en-IE" sz="18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E" sz="1800" dirty="0" smtClean="0">
                          <a:solidFill>
                            <a:schemeClr val="bg1"/>
                          </a:solidFill>
                          <a:effectLst/>
                          <a:latin typeface="Calibri"/>
                          <a:ea typeface="Calibri"/>
                          <a:cs typeface="Times New Roman"/>
                        </a:rPr>
                        <a:t>16326</a:t>
                      </a:r>
                      <a:endParaRPr lang="en-IE" sz="1800" dirty="0">
                        <a:solidFill>
                          <a:schemeClr val="bg1"/>
                        </a:solidFill>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IE" sz="1800" dirty="0" smtClean="0">
                          <a:effectLst/>
                          <a:latin typeface="Calibri"/>
                          <a:ea typeface="Calibri"/>
                          <a:cs typeface="Times New Roman"/>
                        </a:rPr>
                        <a:t>21.72</a:t>
                      </a:r>
                      <a:endParaRPr lang="en-IE" sz="1800" dirty="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34577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algn="ctr" eaLnBrk="1" hangingPunct="1">
              <a:buFont typeface="Wingdings 2" panose="05020102010507070707" pitchFamily="18" charset="2"/>
              <a:buNone/>
            </a:pPr>
            <a:endParaRPr lang="en-IE" dirty="0" smtClean="0">
              <a:solidFill>
                <a:schemeClr val="tx2"/>
              </a:solidFill>
            </a:endParaRPr>
          </a:p>
          <a:p>
            <a:pPr algn="ctr" eaLnBrk="1" hangingPunct="1">
              <a:buFont typeface="Wingdings 2" panose="05020102010507070707" pitchFamily="18" charset="2"/>
              <a:buNone/>
            </a:pPr>
            <a:r>
              <a:rPr lang="en-IE" dirty="0" smtClean="0">
                <a:solidFill>
                  <a:schemeClr val="tx2"/>
                </a:solidFill>
              </a:rPr>
              <a:t> </a:t>
            </a:r>
            <a:r>
              <a:rPr lang="en-IE" sz="4000" dirty="0" smtClean="0">
                <a:solidFill>
                  <a:schemeClr val="tx2"/>
                </a:solidFill>
              </a:rPr>
              <a:t>What is your number?</a:t>
            </a:r>
            <a:endParaRPr lang="en-IE" sz="4000" dirty="0">
              <a:solidFill>
                <a:schemeClr val="tx2"/>
              </a:solidFill>
            </a:endParaRPr>
          </a:p>
        </p:txBody>
      </p:sp>
      <p:sp>
        <p:nvSpPr>
          <p:cNvPr id="5" name="Title 1"/>
          <p:cNvSpPr>
            <a:spLocks noGrp="1"/>
          </p:cNvSpPr>
          <p:nvPr>
            <p:ph type="title"/>
          </p:nvPr>
        </p:nvSpPr>
        <p:spPr>
          <a:xfrm>
            <a:off x="0" y="6353"/>
            <a:ext cx="8218488" cy="1498600"/>
          </a:xfrm>
        </p:spPr>
        <p:txBody>
          <a:bodyPr rtlCol="0">
            <a:normAutofit/>
          </a:bodyPr>
          <a:lstStyle/>
          <a:p>
            <a:pPr>
              <a:defRPr/>
            </a:pPr>
            <a:r>
              <a:rPr lang="en-IE" sz="4500" b="1" dirty="0" smtClean="0">
                <a:solidFill>
                  <a:srgbClr val="FF0066"/>
                </a:solidFill>
              </a:rPr>
              <a:t>Dear Candidate, </a:t>
            </a:r>
            <a:endParaRPr lang="en-IE" sz="1800" dirty="0"/>
          </a:p>
        </p:txBody>
      </p:sp>
      <p:pic>
        <p:nvPicPr>
          <p:cNvPr id="6"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733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6353"/>
            <a:ext cx="8218488" cy="1498600"/>
          </a:xfrm>
        </p:spPr>
        <p:txBody>
          <a:bodyPr rtlCol="0">
            <a:normAutofit/>
          </a:bodyPr>
          <a:lstStyle/>
          <a:p>
            <a:pPr>
              <a:defRPr/>
            </a:pPr>
            <a:r>
              <a:rPr lang="en-IE" sz="4500" b="1" dirty="0" smtClean="0">
                <a:solidFill>
                  <a:srgbClr val="FF0066"/>
                </a:solidFill>
              </a:rPr>
              <a:t>3 Key Messages</a:t>
            </a:r>
            <a:endParaRPr lang="en-IE" sz="1800" dirty="0"/>
          </a:p>
        </p:txBody>
      </p:sp>
      <p:sp>
        <p:nvSpPr>
          <p:cNvPr id="7" name="Content Placeholder 2"/>
          <p:cNvSpPr>
            <a:spLocks noGrp="1"/>
          </p:cNvSpPr>
          <p:nvPr>
            <p:ph idx="1"/>
          </p:nvPr>
        </p:nvSpPr>
        <p:spPr>
          <a:xfrm>
            <a:off x="1706354" y="1916114"/>
            <a:ext cx="8229600" cy="3629025"/>
          </a:xfrm>
        </p:spPr>
        <p:txBody>
          <a:bodyPr/>
          <a:lstStyle/>
          <a:p>
            <a:pPr>
              <a:buFont typeface="Wingdings" panose="05000000000000000000" pitchFamily="2" charset="2"/>
              <a:buChar char="Ø"/>
            </a:pPr>
            <a:r>
              <a:rPr lang="en-IE" b="1" dirty="0" smtClean="0">
                <a:solidFill>
                  <a:schemeClr val="tx2">
                    <a:lumMod val="75000"/>
                  </a:schemeClr>
                </a:solidFill>
              </a:rPr>
              <a:t>Know your numbers!</a:t>
            </a:r>
          </a:p>
          <a:p>
            <a:pPr>
              <a:buFont typeface="Wingdings" panose="05000000000000000000" pitchFamily="2" charset="2"/>
              <a:buChar char="Ø"/>
            </a:pPr>
            <a:endParaRPr lang="en-IE" b="1" dirty="0" smtClean="0">
              <a:solidFill>
                <a:schemeClr val="tx2">
                  <a:lumMod val="75000"/>
                </a:schemeClr>
              </a:solidFill>
            </a:endParaRPr>
          </a:p>
          <a:p>
            <a:pPr>
              <a:buFont typeface="Wingdings" panose="05000000000000000000" pitchFamily="2" charset="2"/>
              <a:buChar char="Ø"/>
            </a:pPr>
            <a:r>
              <a:rPr lang="en-IE" b="1" dirty="0" smtClean="0">
                <a:solidFill>
                  <a:schemeClr val="tx2">
                    <a:lumMod val="75000"/>
                  </a:schemeClr>
                </a:solidFill>
              </a:rPr>
              <a:t>You don’t need as many votes as you might think</a:t>
            </a:r>
          </a:p>
          <a:p>
            <a:pPr>
              <a:buFont typeface="Wingdings" panose="05000000000000000000" pitchFamily="2" charset="2"/>
              <a:buChar char="Ø"/>
            </a:pPr>
            <a:endParaRPr lang="en-IE" b="1" dirty="0">
              <a:solidFill>
                <a:schemeClr val="tx2">
                  <a:lumMod val="75000"/>
                </a:schemeClr>
              </a:solidFill>
            </a:endParaRPr>
          </a:p>
          <a:p>
            <a:pPr>
              <a:buFont typeface="Wingdings" panose="05000000000000000000" pitchFamily="2" charset="2"/>
              <a:buChar char="Ø"/>
            </a:pPr>
            <a:r>
              <a:rPr lang="en-IE" b="1" dirty="0" smtClean="0">
                <a:solidFill>
                  <a:schemeClr val="tx2">
                    <a:lumMod val="75000"/>
                  </a:schemeClr>
                </a:solidFill>
              </a:rPr>
              <a:t>You do not need universal appeal</a:t>
            </a:r>
            <a:endParaRPr lang="en-IE" b="1" dirty="0">
              <a:solidFill>
                <a:schemeClr val="tx2">
                  <a:lumMod val="75000"/>
                </a:schemeClr>
              </a:solidFill>
            </a:endParaRPr>
          </a:p>
        </p:txBody>
      </p:sp>
      <p:pic>
        <p:nvPicPr>
          <p:cNvPr id="6"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4674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812006" y="1409292"/>
            <a:ext cx="10515600" cy="3607876"/>
          </a:xfrm>
        </p:spPr>
        <p:txBody>
          <a:bodyPr/>
          <a:lstStyle/>
          <a:p>
            <a:pPr marL="0" indent="0">
              <a:buNone/>
            </a:pPr>
            <a:r>
              <a:rPr lang="en-IE" dirty="0" smtClean="0"/>
              <a:t>By having….</a:t>
            </a:r>
          </a:p>
          <a:p>
            <a:pPr>
              <a:buFont typeface="Wingdings" panose="05000000000000000000" pitchFamily="2" charset="2"/>
              <a:buChar char="Ø"/>
            </a:pPr>
            <a:r>
              <a:rPr lang="en-IE" dirty="0" smtClean="0"/>
              <a:t>A canvassing plan</a:t>
            </a:r>
          </a:p>
          <a:p>
            <a:pPr>
              <a:buFont typeface="Wingdings" panose="05000000000000000000" pitchFamily="2" charset="2"/>
              <a:buChar char="Ø"/>
            </a:pPr>
            <a:r>
              <a:rPr lang="en-IE" dirty="0" smtClean="0"/>
              <a:t>A good Online strategy</a:t>
            </a:r>
          </a:p>
          <a:p>
            <a:pPr>
              <a:buFont typeface="Wingdings" panose="05000000000000000000" pitchFamily="2" charset="2"/>
              <a:buChar char="Ø"/>
            </a:pPr>
            <a:r>
              <a:rPr lang="en-IE" dirty="0" smtClean="0"/>
              <a:t>An </a:t>
            </a:r>
            <a:r>
              <a:rPr lang="en-IE" dirty="0"/>
              <a:t>a</a:t>
            </a:r>
            <a:r>
              <a:rPr lang="en-IE" dirty="0" smtClean="0"/>
              <a:t>dvertising plan</a:t>
            </a:r>
          </a:p>
          <a:p>
            <a:pPr>
              <a:buFont typeface="Wingdings" panose="05000000000000000000" pitchFamily="2" charset="2"/>
              <a:buChar char="Ø"/>
            </a:pPr>
            <a:r>
              <a:rPr lang="en-IE" dirty="0" smtClean="0"/>
              <a:t>An effective poster plan</a:t>
            </a:r>
          </a:p>
          <a:p>
            <a:pPr>
              <a:buFont typeface="Wingdings" panose="05000000000000000000" pitchFamily="2" charset="2"/>
              <a:buChar char="Ø"/>
            </a:pPr>
            <a:r>
              <a:rPr lang="en-IE" dirty="0" smtClean="0"/>
              <a:t>A plan around direct Mail or email campaigning or a combination</a:t>
            </a:r>
          </a:p>
          <a:p>
            <a:pPr>
              <a:buFont typeface="Wingdings" panose="05000000000000000000" pitchFamily="2" charset="2"/>
              <a:buChar char="Ø"/>
            </a:pPr>
            <a:r>
              <a:rPr lang="en-IE" dirty="0" smtClean="0"/>
              <a:t>A plan for leaflets and literature you will use</a:t>
            </a:r>
          </a:p>
        </p:txBody>
      </p:sp>
      <p:sp>
        <p:nvSpPr>
          <p:cNvPr id="5" name="Title 1"/>
          <p:cNvSpPr>
            <a:spLocks noGrp="1"/>
          </p:cNvSpPr>
          <p:nvPr>
            <p:ph type="title"/>
          </p:nvPr>
        </p:nvSpPr>
        <p:spPr>
          <a:xfrm>
            <a:off x="-1" y="6353"/>
            <a:ext cx="10443412" cy="1498600"/>
          </a:xfrm>
        </p:spPr>
        <p:txBody>
          <a:bodyPr rtlCol="0">
            <a:normAutofit/>
          </a:bodyPr>
          <a:lstStyle/>
          <a:p>
            <a:pPr>
              <a:defRPr/>
            </a:pPr>
            <a:r>
              <a:rPr lang="en-IE" sz="4000" b="1" dirty="0" smtClean="0">
                <a:solidFill>
                  <a:srgbClr val="FF0066"/>
                </a:solidFill>
              </a:rPr>
              <a:t>How will you achieve your target number of votes?</a:t>
            </a:r>
            <a:endParaRPr lang="en-IE" sz="4000" dirty="0"/>
          </a:p>
        </p:txBody>
      </p:sp>
      <p:pic>
        <p:nvPicPr>
          <p:cNvPr id="6"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08714" y="5546558"/>
            <a:ext cx="5959939" cy="646331"/>
          </a:xfrm>
          <a:prstGeom prst="rect">
            <a:avLst/>
          </a:prstGeom>
          <a:noFill/>
        </p:spPr>
        <p:txBody>
          <a:bodyPr wrap="square" rtlCol="0">
            <a:spAutoFit/>
          </a:bodyPr>
          <a:lstStyle/>
          <a:p>
            <a:pPr algn="ctr"/>
            <a:r>
              <a:rPr lang="en-IE" sz="3600" dirty="0">
                <a:solidFill>
                  <a:srgbClr val="FF0000"/>
                </a:solidFill>
              </a:rPr>
              <a:t>FAIL TO PLAN….PLAN TO FAIL</a:t>
            </a:r>
          </a:p>
        </p:txBody>
      </p:sp>
    </p:spTree>
    <p:extLst>
      <p:ext uri="{BB962C8B-B14F-4D97-AF65-F5344CB8AC3E}">
        <p14:creationId xmlns:p14="http://schemas.microsoft.com/office/powerpoint/2010/main" val="20506029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264695" y="1195388"/>
            <a:ext cx="11089105" cy="4981575"/>
          </a:xfrm>
        </p:spPr>
        <p:txBody>
          <a:bodyPr>
            <a:normAutofit fontScale="55000" lnSpcReduction="20000"/>
          </a:bodyPr>
          <a:lstStyle/>
          <a:p>
            <a:pPr algn="ctr" eaLnBrk="1" hangingPunct="1">
              <a:buFont typeface="Wingdings 2" panose="05020102010507070707" pitchFamily="18" charset="2"/>
              <a:buNone/>
            </a:pPr>
            <a:r>
              <a:rPr lang="en-IE" dirty="0" smtClean="0"/>
              <a:t> </a:t>
            </a:r>
          </a:p>
          <a:p>
            <a:pPr marL="514350" lvl="0" indent="-514350">
              <a:buFont typeface="+mj-lt"/>
              <a:buAutoNum type="arabicPeriod"/>
            </a:pPr>
            <a:r>
              <a:rPr lang="en-IE" dirty="0" smtClean="0"/>
              <a:t>Begin to </a:t>
            </a:r>
            <a:r>
              <a:rPr lang="en-IE" b="1" dirty="0" smtClean="0"/>
              <a:t>build your team</a:t>
            </a:r>
            <a:r>
              <a:rPr lang="en-IE" dirty="0" smtClean="0"/>
              <a:t>, as early as possible. </a:t>
            </a:r>
          </a:p>
          <a:p>
            <a:pPr marL="514350" lvl="0" indent="-514350">
              <a:buFont typeface="+mj-lt"/>
              <a:buAutoNum type="arabicPeriod"/>
            </a:pPr>
            <a:r>
              <a:rPr lang="en-IE" dirty="0" smtClean="0"/>
              <a:t>Finalise your candidate selection plan </a:t>
            </a:r>
            <a:r>
              <a:rPr lang="en-IE" b="1" dirty="0" smtClean="0"/>
              <a:t>‘Path to Nomination’</a:t>
            </a:r>
            <a:r>
              <a:rPr lang="en-IE" dirty="0" smtClean="0"/>
              <a:t> </a:t>
            </a:r>
          </a:p>
          <a:p>
            <a:pPr marL="514350" lvl="0" indent="-514350">
              <a:buFont typeface="+mj-lt"/>
              <a:buAutoNum type="arabicPeriod"/>
            </a:pPr>
            <a:r>
              <a:rPr lang="en-IE" dirty="0" smtClean="0"/>
              <a:t>Formally</a:t>
            </a:r>
            <a:r>
              <a:rPr lang="en-IE" b="1" dirty="0" smtClean="0"/>
              <a:t> announce your candidacy</a:t>
            </a:r>
            <a:r>
              <a:rPr lang="en-IE" dirty="0" smtClean="0"/>
              <a:t> </a:t>
            </a:r>
            <a:r>
              <a:rPr lang="en-IE" b="1" dirty="0" smtClean="0"/>
              <a:t>to your party</a:t>
            </a:r>
            <a:r>
              <a:rPr lang="en-IE" dirty="0" smtClean="0"/>
              <a:t>– (</a:t>
            </a:r>
            <a:r>
              <a:rPr lang="en-IE" dirty="0" err="1" smtClean="0"/>
              <a:t>eg</a:t>
            </a:r>
            <a:r>
              <a:rPr lang="en-IE" dirty="0" smtClean="0"/>
              <a:t> a formal letter to all voting delegates in your party; officially at a party meeting; in a letter to party leader) </a:t>
            </a:r>
          </a:p>
          <a:p>
            <a:pPr marL="514350" lvl="0" indent="-514350">
              <a:buFont typeface="+mj-lt"/>
              <a:buAutoNum type="arabicPeriod"/>
            </a:pPr>
            <a:r>
              <a:rPr lang="en-IE" dirty="0" smtClean="0"/>
              <a:t>Formally</a:t>
            </a:r>
            <a:r>
              <a:rPr lang="en-IE" b="1" dirty="0" smtClean="0"/>
              <a:t> announce your candidacy</a:t>
            </a:r>
            <a:r>
              <a:rPr lang="en-IE" dirty="0" smtClean="0"/>
              <a:t> </a:t>
            </a:r>
            <a:r>
              <a:rPr lang="en-IE" b="1" dirty="0" smtClean="0"/>
              <a:t>to the public – (E.G. </a:t>
            </a:r>
            <a:r>
              <a:rPr lang="en-IE" dirty="0" smtClean="0"/>
              <a:t>Press release your decision (Link to Communications section of document) </a:t>
            </a:r>
          </a:p>
          <a:p>
            <a:pPr marL="514350" lvl="0" indent="-514350">
              <a:buFont typeface="+mj-lt"/>
              <a:buAutoNum type="arabicPeriod"/>
            </a:pPr>
            <a:r>
              <a:rPr lang="en-IE" dirty="0" smtClean="0"/>
              <a:t>Seek out </a:t>
            </a:r>
            <a:r>
              <a:rPr lang="en-IE" b="1" dirty="0" smtClean="0"/>
              <a:t>media opportunities</a:t>
            </a:r>
            <a:r>
              <a:rPr lang="en-IE" dirty="0" smtClean="0"/>
              <a:t> on foot of your candidacy – (Link to Communications section)</a:t>
            </a:r>
          </a:p>
          <a:p>
            <a:pPr marL="514350" lvl="0" indent="-514350">
              <a:buFont typeface="+mj-lt"/>
              <a:buAutoNum type="arabicPeriod"/>
            </a:pPr>
            <a:r>
              <a:rPr lang="en-IE" dirty="0" smtClean="0"/>
              <a:t>Seek a </a:t>
            </a:r>
            <a:r>
              <a:rPr lang="en-IE" b="1" dirty="0" smtClean="0"/>
              <a:t>meeting with your party headquarters</a:t>
            </a:r>
            <a:r>
              <a:rPr lang="en-IE" dirty="0" smtClean="0"/>
              <a:t> (if you haven’t already done so), or the most senior person in your party that is responsible for candidate selection and campaign strategy. Outline your ‘Path to Election’ document which demonstrates how you can win. </a:t>
            </a:r>
          </a:p>
          <a:p>
            <a:pPr marL="514350" lvl="0" indent="-514350">
              <a:buFont typeface="+mj-lt"/>
              <a:buAutoNum type="arabicPeriod"/>
            </a:pPr>
            <a:r>
              <a:rPr lang="en-IE" b="1" dirty="0" smtClean="0"/>
              <a:t>Expand outside your existing circle</a:t>
            </a:r>
            <a:r>
              <a:rPr lang="en-IE" dirty="0" smtClean="0"/>
              <a:t> or geographical area – seek out meetings with potential supporters and or influencers throughout your constituency</a:t>
            </a:r>
          </a:p>
          <a:p>
            <a:pPr marL="514350" lvl="0" indent="-514350">
              <a:buFont typeface="+mj-lt"/>
              <a:buAutoNum type="arabicPeriod"/>
            </a:pPr>
            <a:r>
              <a:rPr lang="en-IE" dirty="0" smtClean="0"/>
              <a:t>Implement your </a:t>
            </a:r>
            <a:r>
              <a:rPr lang="en-IE" b="1" dirty="0" smtClean="0"/>
              <a:t>‘Path to Nomination’</a:t>
            </a:r>
            <a:r>
              <a:rPr lang="en-IE" dirty="0" smtClean="0"/>
              <a:t> strategy in order to get selected. This will include operating within the specifics of the political party selection processes.  Meet with local party members, constituency organisers, other public reps (where appropriate) </a:t>
            </a:r>
          </a:p>
          <a:p>
            <a:pPr marL="514350" lvl="0" indent="-514350">
              <a:buFont typeface="+mj-lt"/>
              <a:buAutoNum type="arabicPeriod"/>
            </a:pPr>
            <a:r>
              <a:rPr lang="en-IE" dirty="0" smtClean="0"/>
              <a:t>Seek out </a:t>
            </a:r>
            <a:r>
              <a:rPr lang="en-IE" b="1" dirty="0" smtClean="0"/>
              <a:t>speaking opportunities</a:t>
            </a:r>
            <a:r>
              <a:rPr lang="en-IE" dirty="0" smtClean="0"/>
              <a:t> in areas and with groups that are not familiar to you. </a:t>
            </a:r>
          </a:p>
          <a:p>
            <a:pPr marL="514350" lvl="0" indent="-514350">
              <a:buFont typeface="+mj-lt"/>
              <a:buAutoNum type="arabicPeriod"/>
            </a:pPr>
            <a:r>
              <a:rPr lang="en-IE" b="1" dirty="0" smtClean="0"/>
              <a:t>Stick to your message</a:t>
            </a:r>
            <a:r>
              <a:rPr lang="en-IE" dirty="0" smtClean="0"/>
              <a:t> (reference communications piece) – practice it and refine it. It is in those small meetings and one-on-one sessions that you will find your key words and key messages. </a:t>
            </a:r>
          </a:p>
          <a:p>
            <a:pPr marL="514350" lvl="0" indent="-514350">
              <a:buFont typeface="+mj-lt"/>
              <a:buAutoNum type="arabicPeriod"/>
            </a:pPr>
            <a:r>
              <a:rPr lang="en-IE" dirty="0" smtClean="0"/>
              <a:t>Attempt to get </a:t>
            </a:r>
            <a:r>
              <a:rPr lang="en-IE" b="1" dirty="0" smtClean="0"/>
              <a:t>local and or national endorsements</a:t>
            </a:r>
            <a:endParaRPr lang="en-IE" dirty="0" smtClean="0"/>
          </a:p>
          <a:p>
            <a:pPr marL="514350" indent="-514350">
              <a:buFont typeface="+mj-lt"/>
              <a:buAutoNum type="arabicPeriod"/>
            </a:pPr>
            <a:r>
              <a:rPr lang="en-IE" dirty="0" smtClean="0"/>
              <a:t>Update and improve your campaign plan </a:t>
            </a:r>
            <a:r>
              <a:rPr lang="en-IE" b="1" dirty="0" smtClean="0"/>
              <a:t>‘Path to Election’</a:t>
            </a:r>
            <a:r>
              <a:rPr lang="en-IE" dirty="0" smtClean="0"/>
              <a:t> </a:t>
            </a:r>
          </a:p>
          <a:p>
            <a:pPr algn="ctr" eaLnBrk="1" hangingPunct="1">
              <a:buFont typeface="Wingdings 2" panose="05020102010507070707" pitchFamily="18" charset="2"/>
              <a:buNone/>
            </a:pPr>
            <a:endParaRPr lang="en-IE" dirty="0" smtClean="0"/>
          </a:p>
        </p:txBody>
      </p:sp>
      <p:pic>
        <p:nvPicPr>
          <p:cNvPr id="19459"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14548" y="5860047"/>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1076" y="12032"/>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0" y="6353"/>
            <a:ext cx="8218488" cy="1498600"/>
          </a:xfrm>
        </p:spPr>
        <p:txBody>
          <a:bodyPr rtlCol="0">
            <a:normAutofit/>
          </a:bodyPr>
          <a:lstStyle/>
          <a:p>
            <a:pPr>
              <a:defRPr/>
            </a:pPr>
            <a:r>
              <a:rPr lang="en-IE" sz="4500" b="1" dirty="0" smtClean="0">
                <a:solidFill>
                  <a:srgbClr val="FF0066"/>
                </a:solidFill>
              </a:rPr>
              <a:t>Step by Step </a:t>
            </a:r>
            <a:endParaRPr lang="en-IE" sz="1800" dirty="0"/>
          </a:p>
        </p:txBody>
      </p:sp>
    </p:spTree>
    <p:extLst>
      <p:ext uri="{BB962C8B-B14F-4D97-AF65-F5344CB8AC3E}">
        <p14:creationId xmlns:p14="http://schemas.microsoft.com/office/powerpoint/2010/main" val="33777502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214" y="0"/>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2839453" y="2581111"/>
            <a:ext cx="4644189" cy="1498600"/>
          </a:xfrm>
        </p:spPr>
        <p:txBody>
          <a:bodyPr rtlCol="0">
            <a:normAutofit/>
          </a:bodyPr>
          <a:lstStyle/>
          <a:p>
            <a:pPr algn="ctr">
              <a:defRPr/>
            </a:pPr>
            <a:r>
              <a:rPr lang="en-IE" sz="4500" b="1" dirty="0" smtClean="0">
                <a:solidFill>
                  <a:srgbClr val="FF0066"/>
                </a:solidFill>
              </a:rPr>
              <a:t>Getting selected</a:t>
            </a:r>
            <a:endParaRPr lang="en-IE" sz="1800" dirty="0"/>
          </a:p>
        </p:txBody>
      </p:sp>
    </p:spTree>
    <p:extLst>
      <p:ext uri="{BB962C8B-B14F-4D97-AF65-F5344CB8AC3E}">
        <p14:creationId xmlns:p14="http://schemas.microsoft.com/office/powerpoint/2010/main" val="3257714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9" descr="Get on the ticket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12387" y="5908842"/>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3213" y="0"/>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txBox="1">
            <a:spLocks noChangeArrowheads="1"/>
          </p:cNvSpPr>
          <p:nvPr/>
        </p:nvSpPr>
        <p:spPr>
          <a:xfrm>
            <a:off x="1695451" y="96218"/>
            <a:ext cx="7753350" cy="1123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12" name="AutoShape 4"/>
          <p:cNvSpPr>
            <a:spLocks noChangeArrowheads="1"/>
          </p:cNvSpPr>
          <p:nvPr/>
        </p:nvSpPr>
        <p:spPr bwMode="invGray">
          <a:xfrm>
            <a:off x="4802189" y="1829768"/>
            <a:ext cx="2743200" cy="1447800"/>
          </a:xfrm>
          <a:prstGeom prst="star16">
            <a:avLst>
              <a:gd name="adj" fmla="val 41875"/>
            </a:avLst>
          </a:prstGeom>
          <a:solidFill>
            <a:schemeClr val="hlink"/>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GB" sz="3200" b="1" dirty="0">
                <a:solidFill>
                  <a:srgbClr val="FC0128"/>
                </a:solidFill>
              </a:rPr>
              <a:t>Candidates</a:t>
            </a:r>
          </a:p>
        </p:txBody>
      </p:sp>
      <p:sp>
        <p:nvSpPr>
          <p:cNvPr id="13" name="AutoShape 7"/>
          <p:cNvSpPr>
            <a:spLocks noChangeArrowheads="1"/>
          </p:cNvSpPr>
          <p:nvPr/>
        </p:nvSpPr>
        <p:spPr bwMode="invGray">
          <a:xfrm>
            <a:off x="7815264" y="3277568"/>
            <a:ext cx="2624137" cy="1524000"/>
          </a:xfrm>
          <a:prstGeom prst="star16">
            <a:avLst>
              <a:gd name="adj" fmla="val 41875"/>
            </a:avLst>
          </a:prstGeom>
          <a:solidFill>
            <a:schemeClr val="hlink"/>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GB" sz="3200" b="1">
                <a:solidFill>
                  <a:srgbClr val="FC0128"/>
                </a:solidFill>
              </a:rPr>
              <a:t>Conventions</a:t>
            </a:r>
          </a:p>
        </p:txBody>
      </p:sp>
      <p:sp>
        <p:nvSpPr>
          <p:cNvPr id="14" name="AutoShape 8"/>
          <p:cNvSpPr>
            <a:spLocks noChangeArrowheads="1"/>
          </p:cNvSpPr>
          <p:nvPr/>
        </p:nvSpPr>
        <p:spPr bwMode="invGray">
          <a:xfrm>
            <a:off x="5473701" y="4572968"/>
            <a:ext cx="2451100" cy="1752600"/>
          </a:xfrm>
          <a:prstGeom prst="star16">
            <a:avLst>
              <a:gd name="adj" fmla="val 41875"/>
            </a:avLst>
          </a:prstGeom>
          <a:solidFill>
            <a:schemeClr val="hlink"/>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GB" sz="3200" b="1">
                <a:solidFill>
                  <a:srgbClr val="FC0128"/>
                </a:solidFill>
              </a:rPr>
              <a:t>Strategy</a:t>
            </a:r>
          </a:p>
        </p:txBody>
      </p:sp>
      <p:sp>
        <p:nvSpPr>
          <p:cNvPr id="15" name="AutoShape 9"/>
          <p:cNvSpPr>
            <a:spLocks noChangeArrowheads="1"/>
          </p:cNvSpPr>
          <p:nvPr/>
        </p:nvSpPr>
        <p:spPr bwMode="invGray">
          <a:xfrm>
            <a:off x="1524001" y="2606056"/>
            <a:ext cx="3670300" cy="2514600"/>
          </a:xfrm>
          <a:prstGeom prst="star16">
            <a:avLst>
              <a:gd name="adj" fmla="val 41875"/>
            </a:avLst>
          </a:prstGeom>
          <a:solidFill>
            <a:schemeClr val="hlink"/>
          </a:solidFill>
          <a:ln w="28575">
            <a:solidFill>
              <a:schemeClr val="accent2"/>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GB" sz="3200" b="1" dirty="0">
                <a:solidFill>
                  <a:srgbClr val="FC0128"/>
                </a:solidFill>
              </a:rPr>
              <a:t>ELECTORAL</a:t>
            </a:r>
          </a:p>
          <a:p>
            <a:pPr algn="ctr"/>
            <a:r>
              <a:rPr lang="en-GB" sz="3200" b="1" dirty="0">
                <a:solidFill>
                  <a:srgbClr val="FC0128"/>
                </a:solidFill>
              </a:rPr>
              <a:t>SUCCESS</a:t>
            </a:r>
          </a:p>
        </p:txBody>
      </p:sp>
      <p:sp>
        <p:nvSpPr>
          <p:cNvPr id="16" name="AutoShape 12"/>
          <p:cNvSpPr>
            <a:spLocks noChangeArrowheads="1"/>
          </p:cNvSpPr>
          <p:nvPr/>
        </p:nvSpPr>
        <p:spPr bwMode="auto">
          <a:xfrm rot="243404">
            <a:off x="7148514" y="2323481"/>
            <a:ext cx="2287587" cy="1219200"/>
          </a:xfrm>
          <a:custGeom>
            <a:avLst/>
            <a:gdLst>
              <a:gd name="T0" fmla="*/ 1623763 w 21600"/>
              <a:gd name="T1" fmla="*/ 56219 h 21600"/>
              <a:gd name="T2" fmla="*/ 534300 w 21600"/>
              <a:gd name="T3" fmla="*/ 169277 h 21600"/>
              <a:gd name="T4" fmla="*/ 1525270 w 21600"/>
              <a:gd name="T5" fmla="*/ 169728 h 21600"/>
              <a:gd name="T6" fmla="*/ 2570040 w 21600"/>
              <a:gd name="T7" fmla="*/ 556937 h 21600"/>
              <a:gd name="T8" fmla="*/ 2195660 w 21600"/>
              <a:gd name="T9" fmla="*/ 786215 h 21600"/>
              <a:gd name="T10" fmla="*/ 1765466 w 21600"/>
              <a:gd name="T11" fmla="*/ 58662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364" y="10207"/>
                </a:moveTo>
                <a:cubicBezTo>
                  <a:pt x="19052" y="5706"/>
                  <a:pt x="15311" y="2215"/>
                  <a:pt x="10800" y="2215"/>
                </a:cubicBezTo>
                <a:cubicBezTo>
                  <a:pt x="8965" y="2214"/>
                  <a:pt x="7179" y="2802"/>
                  <a:pt x="5703" y="3891"/>
                </a:cubicBezTo>
                <a:lnTo>
                  <a:pt x="4388" y="2108"/>
                </a:lnTo>
                <a:cubicBezTo>
                  <a:pt x="6245" y="739"/>
                  <a:pt x="8492" y="-1"/>
                  <a:pt x="10800" y="0"/>
                </a:cubicBezTo>
                <a:cubicBezTo>
                  <a:pt x="16475" y="0"/>
                  <a:pt x="21182" y="4392"/>
                  <a:pt x="21574" y="10054"/>
                </a:cubicBezTo>
                <a:lnTo>
                  <a:pt x="24267" y="9867"/>
                </a:lnTo>
                <a:lnTo>
                  <a:pt x="20732" y="13929"/>
                </a:lnTo>
                <a:lnTo>
                  <a:pt x="16670" y="10393"/>
                </a:lnTo>
                <a:lnTo>
                  <a:pt x="19364" y="10207"/>
                </a:lnTo>
                <a:close/>
              </a:path>
            </a:pathLst>
          </a:custGeom>
          <a:solidFill>
            <a:schemeClr val="accent1"/>
          </a:solidFill>
          <a:ln w="1270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IE"/>
          </a:p>
        </p:txBody>
      </p:sp>
      <p:sp>
        <p:nvSpPr>
          <p:cNvPr id="17" name="AutoShape 14"/>
          <p:cNvSpPr>
            <a:spLocks noChangeArrowheads="1"/>
          </p:cNvSpPr>
          <p:nvPr/>
        </p:nvSpPr>
        <p:spPr bwMode="auto">
          <a:xfrm rot="5275582">
            <a:off x="7450933" y="3740324"/>
            <a:ext cx="2284412" cy="2428875"/>
          </a:xfrm>
          <a:custGeom>
            <a:avLst/>
            <a:gdLst>
              <a:gd name="T0" fmla="*/ 2015359 w 21600"/>
              <a:gd name="T1" fmla="*/ 431463 h 21600"/>
              <a:gd name="T2" fmla="*/ 1145379 w 21600"/>
              <a:gd name="T3" fmla="*/ 110536 h 21600"/>
              <a:gd name="T4" fmla="*/ 1856296 w 21600"/>
              <a:gd name="T5" fmla="*/ 574047 h 21600"/>
              <a:gd name="T6" fmla="*/ 2550186 w 21600"/>
              <a:gd name="T7" fmla="*/ 1465983 h 21600"/>
              <a:gd name="T8" fmla="*/ 2101448 w 21600"/>
              <a:gd name="T9" fmla="*/ 1805914 h 21600"/>
              <a:gd name="T10" fmla="*/ 1781841 w 21600"/>
              <a:gd name="T11" fmla="*/ 132868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510" y="12263"/>
                </a:moveTo>
                <a:cubicBezTo>
                  <a:pt x="19592" y="11780"/>
                  <a:pt x="19633" y="11290"/>
                  <a:pt x="19633" y="10800"/>
                </a:cubicBezTo>
                <a:cubicBezTo>
                  <a:pt x="19633" y="5932"/>
                  <a:pt x="15695" y="1982"/>
                  <a:pt x="10827" y="1967"/>
                </a:cubicBezTo>
                <a:lnTo>
                  <a:pt x="10833" y="0"/>
                </a:lnTo>
                <a:cubicBezTo>
                  <a:pt x="16785" y="18"/>
                  <a:pt x="21600" y="4848"/>
                  <a:pt x="21600" y="10800"/>
                </a:cubicBezTo>
                <a:cubicBezTo>
                  <a:pt x="21600" y="11399"/>
                  <a:pt x="21550" y="11998"/>
                  <a:pt x="21450" y="12589"/>
                </a:cubicBezTo>
                <a:lnTo>
                  <a:pt x="24113" y="13037"/>
                </a:lnTo>
                <a:lnTo>
                  <a:pt x="19870" y="16060"/>
                </a:lnTo>
                <a:lnTo>
                  <a:pt x="16848" y="11816"/>
                </a:lnTo>
                <a:lnTo>
                  <a:pt x="19510" y="12263"/>
                </a:lnTo>
                <a:close/>
              </a:path>
            </a:pathLst>
          </a:custGeom>
          <a:solidFill>
            <a:schemeClr val="accent1"/>
          </a:solidFill>
          <a:ln w="1270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IE"/>
          </a:p>
        </p:txBody>
      </p:sp>
      <p:sp>
        <p:nvSpPr>
          <p:cNvPr id="18" name="AutoShape 16"/>
          <p:cNvSpPr>
            <a:spLocks noChangeArrowheads="1"/>
          </p:cNvSpPr>
          <p:nvPr/>
        </p:nvSpPr>
        <p:spPr bwMode="auto">
          <a:xfrm rot="8675343">
            <a:off x="4022726" y="3783981"/>
            <a:ext cx="2300288" cy="2543175"/>
          </a:xfrm>
          <a:custGeom>
            <a:avLst/>
            <a:gdLst>
              <a:gd name="T0" fmla="*/ 2101675 w 21600"/>
              <a:gd name="T1" fmla="*/ 557379 h 21600"/>
              <a:gd name="T2" fmla="*/ 1402111 w 21600"/>
              <a:gd name="T3" fmla="*/ 134576 h 21600"/>
              <a:gd name="T4" fmla="*/ 1950453 w 21600"/>
              <a:gd name="T5" fmla="*/ 670880 h 21600"/>
              <a:gd name="T6" fmla="*/ 2574193 w 21600"/>
              <a:gd name="T7" fmla="*/ 1489759 h 21600"/>
              <a:gd name="T8" fmla="*/ 2146829 w 21600"/>
              <a:gd name="T9" fmla="*/ 1847216 h 21600"/>
              <a:gd name="T10" fmla="*/ 1823404 w 21600"/>
              <a:gd name="T11" fmla="*/ 137472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7" y="12046"/>
                </a:moveTo>
                <a:cubicBezTo>
                  <a:pt x="19854" y="11633"/>
                  <a:pt x="19883" y="11217"/>
                  <a:pt x="19883" y="10800"/>
                </a:cubicBezTo>
                <a:cubicBezTo>
                  <a:pt x="19883" y="6616"/>
                  <a:pt x="17025" y="2973"/>
                  <a:pt x="12961" y="1978"/>
                </a:cubicBezTo>
                <a:lnTo>
                  <a:pt x="13370" y="310"/>
                </a:lnTo>
                <a:cubicBezTo>
                  <a:pt x="18202" y="1494"/>
                  <a:pt x="21600" y="5825"/>
                  <a:pt x="21600" y="10800"/>
                </a:cubicBezTo>
                <a:cubicBezTo>
                  <a:pt x="21600" y="11295"/>
                  <a:pt x="21565" y="11791"/>
                  <a:pt x="21497" y="12282"/>
                </a:cubicBezTo>
                <a:lnTo>
                  <a:pt x="24172" y="12653"/>
                </a:lnTo>
                <a:lnTo>
                  <a:pt x="20159" y="15689"/>
                </a:lnTo>
                <a:lnTo>
                  <a:pt x="17122" y="11676"/>
                </a:lnTo>
                <a:lnTo>
                  <a:pt x="19797" y="12046"/>
                </a:lnTo>
                <a:close/>
              </a:path>
            </a:pathLst>
          </a:custGeom>
          <a:solidFill>
            <a:schemeClr val="accent1"/>
          </a:solidFill>
          <a:ln w="1270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IE"/>
          </a:p>
        </p:txBody>
      </p:sp>
      <p:sp>
        <p:nvSpPr>
          <p:cNvPr id="19" name="Line 17"/>
          <p:cNvSpPr>
            <a:spLocks noChangeShapeType="1"/>
          </p:cNvSpPr>
          <p:nvPr/>
        </p:nvSpPr>
        <p:spPr bwMode="auto">
          <a:xfrm>
            <a:off x="4711701" y="3963368"/>
            <a:ext cx="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20" name="Title 1"/>
          <p:cNvSpPr>
            <a:spLocks noGrp="1"/>
          </p:cNvSpPr>
          <p:nvPr>
            <p:ph type="title"/>
          </p:nvPr>
        </p:nvSpPr>
        <p:spPr>
          <a:xfrm>
            <a:off x="0" y="6353"/>
            <a:ext cx="8218488" cy="1498600"/>
          </a:xfrm>
        </p:spPr>
        <p:txBody>
          <a:bodyPr rtlCol="0">
            <a:normAutofit/>
          </a:bodyPr>
          <a:lstStyle/>
          <a:p>
            <a:pPr>
              <a:defRPr/>
            </a:pPr>
            <a:r>
              <a:rPr lang="en-IE" sz="4500" b="1" dirty="0" smtClean="0">
                <a:solidFill>
                  <a:srgbClr val="FF0066"/>
                </a:solidFill>
              </a:rPr>
              <a:t>The candidate cycle</a:t>
            </a:r>
            <a:endParaRPr lang="en-IE" sz="1800" dirty="0"/>
          </a:p>
        </p:txBody>
      </p:sp>
    </p:spTree>
    <p:extLst>
      <p:ext uri="{BB962C8B-B14F-4D97-AF65-F5344CB8AC3E}">
        <p14:creationId xmlns:p14="http://schemas.microsoft.com/office/powerpoint/2010/main" val="85235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heel(1)">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9" descr="Get on the ticket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07626" y="5939631"/>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6909" y="108702"/>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a:xfrm>
            <a:off x="1546226" y="124619"/>
            <a:ext cx="9121775"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3" name="Text Placeholder 1"/>
          <p:cNvSpPr txBox="1">
            <a:spLocks/>
          </p:cNvSpPr>
          <p:nvPr/>
        </p:nvSpPr>
        <p:spPr>
          <a:xfrm>
            <a:off x="1978026" y="1789906"/>
            <a:ext cx="4040188" cy="639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mtClean="0">
                <a:solidFill>
                  <a:srgbClr val="FF0000"/>
                </a:solidFill>
              </a:rPr>
              <a:t>Insider</a:t>
            </a:r>
            <a:endParaRPr lang="en-IE" dirty="0">
              <a:solidFill>
                <a:srgbClr val="FF0000"/>
              </a:solidFill>
            </a:endParaRPr>
          </a:p>
        </p:txBody>
      </p:sp>
      <p:sp>
        <p:nvSpPr>
          <p:cNvPr id="14" name="Content Placeholder 2"/>
          <p:cNvSpPr txBox="1">
            <a:spLocks/>
          </p:cNvSpPr>
          <p:nvPr/>
        </p:nvSpPr>
        <p:spPr>
          <a:xfrm>
            <a:off x="1978026" y="2510631"/>
            <a:ext cx="4040188" cy="39512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smtClean="0"/>
              <a:t>Raise profile</a:t>
            </a:r>
          </a:p>
          <a:p>
            <a:r>
              <a:rPr lang="en-IE" dirty="0" smtClean="0"/>
              <a:t>Speak at meetings</a:t>
            </a:r>
          </a:p>
          <a:p>
            <a:r>
              <a:rPr lang="en-IE" dirty="0" smtClean="0"/>
              <a:t>Constituency Officer</a:t>
            </a:r>
          </a:p>
          <a:p>
            <a:r>
              <a:rPr lang="en-IE" dirty="0" smtClean="0"/>
              <a:t>Go for the key positions</a:t>
            </a:r>
          </a:p>
          <a:p>
            <a:r>
              <a:rPr lang="en-IE" dirty="0" smtClean="0"/>
              <a:t>Run events</a:t>
            </a:r>
          </a:p>
          <a:p>
            <a:r>
              <a:rPr lang="en-IE" dirty="0" smtClean="0"/>
              <a:t>Get experience of running campaigns</a:t>
            </a:r>
            <a:endParaRPr lang="en-IE" dirty="0"/>
          </a:p>
        </p:txBody>
      </p:sp>
      <p:sp>
        <p:nvSpPr>
          <p:cNvPr id="15" name="Text Placeholder 3"/>
          <p:cNvSpPr txBox="1">
            <a:spLocks/>
          </p:cNvSpPr>
          <p:nvPr/>
        </p:nvSpPr>
        <p:spPr>
          <a:xfrm>
            <a:off x="6165851" y="1789906"/>
            <a:ext cx="4041775" cy="639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mtClean="0">
                <a:solidFill>
                  <a:srgbClr val="FF0000"/>
                </a:solidFill>
              </a:rPr>
              <a:t>Outsider</a:t>
            </a:r>
            <a:endParaRPr lang="en-IE">
              <a:solidFill>
                <a:srgbClr val="FF0000"/>
              </a:solidFill>
            </a:endParaRPr>
          </a:p>
        </p:txBody>
      </p:sp>
      <p:sp>
        <p:nvSpPr>
          <p:cNvPr id="16" name="Content Placeholder 4"/>
          <p:cNvSpPr txBox="1">
            <a:spLocks/>
          </p:cNvSpPr>
          <p:nvPr/>
        </p:nvSpPr>
        <p:spPr>
          <a:xfrm>
            <a:off x="6165851" y="2510631"/>
            <a:ext cx="4041775" cy="39512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mtClean="0"/>
              <a:t>Raise profile</a:t>
            </a:r>
          </a:p>
          <a:p>
            <a:r>
              <a:rPr lang="en-IE" smtClean="0"/>
              <a:t>Develop network</a:t>
            </a:r>
          </a:p>
          <a:p>
            <a:r>
              <a:rPr lang="en-IE" smtClean="0"/>
              <a:t>Get involved in Community/other organisations</a:t>
            </a:r>
          </a:p>
          <a:p>
            <a:r>
              <a:rPr lang="en-IE" smtClean="0"/>
              <a:t>Media profile</a:t>
            </a:r>
            <a:endParaRPr lang="en-IE" dirty="0"/>
          </a:p>
        </p:txBody>
      </p:sp>
      <p:cxnSp>
        <p:nvCxnSpPr>
          <p:cNvPr id="17" name="Straight Connector 6"/>
          <p:cNvCxnSpPr>
            <a:cxnSpLocks noChangeShapeType="1"/>
            <a:stCxn id="13" idx="3"/>
          </p:cNvCxnSpPr>
          <p:nvPr/>
        </p:nvCxnSpPr>
        <p:spPr bwMode="auto">
          <a:xfrm>
            <a:off x="6018214" y="2108994"/>
            <a:ext cx="3175" cy="4281487"/>
          </a:xfrm>
          <a:prstGeom prst="line">
            <a:avLst/>
          </a:prstGeom>
          <a:noFill/>
          <a:ln w="38100">
            <a:solidFill>
              <a:srgbClr val="FF0000"/>
            </a:solidFill>
            <a:round/>
            <a:headEnd/>
            <a:tailEnd/>
          </a:ln>
        </p:spPr>
      </p:cxnSp>
      <p:sp>
        <p:nvSpPr>
          <p:cNvPr id="18" name="Title 1"/>
          <p:cNvSpPr txBox="1">
            <a:spLocks/>
          </p:cNvSpPr>
          <p:nvPr/>
        </p:nvSpPr>
        <p:spPr>
          <a:xfrm>
            <a:off x="0" y="6353"/>
            <a:ext cx="10207626" cy="1498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IE" sz="4500" b="1" dirty="0" smtClean="0">
                <a:solidFill>
                  <a:srgbClr val="FF0066"/>
                </a:solidFill>
              </a:rPr>
              <a:t>Pre-candidate selection / Conventions</a:t>
            </a:r>
            <a:endParaRPr lang="en-IE" sz="1800" dirty="0"/>
          </a:p>
        </p:txBody>
      </p:sp>
    </p:spTree>
    <p:extLst>
      <p:ext uri="{BB962C8B-B14F-4D97-AF65-F5344CB8AC3E}">
        <p14:creationId xmlns:p14="http://schemas.microsoft.com/office/powerpoint/2010/main" val="11021465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35" y="0"/>
            <a:ext cx="10515600" cy="1325563"/>
          </a:xfrm>
        </p:spPr>
        <p:txBody>
          <a:bodyPr/>
          <a:lstStyle/>
          <a:p>
            <a:r>
              <a:rPr lang="en-IE" dirty="0" smtClean="0">
                <a:solidFill>
                  <a:srgbClr val="FF0066"/>
                </a:solidFill>
              </a:rPr>
              <a:t>Know your system</a:t>
            </a:r>
            <a:endParaRPr lang="en-IE" dirty="0"/>
          </a:p>
        </p:txBody>
      </p:sp>
      <p:sp>
        <p:nvSpPr>
          <p:cNvPr id="3" name="Text Placeholder 2"/>
          <p:cNvSpPr>
            <a:spLocks noGrp="1"/>
          </p:cNvSpPr>
          <p:nvPr>
            <p:ph type="body" idx="1"/>
          </p:nvPr>
        </p:nvSpPr>
        <p:spPr/>
        <p:txBody>
          <a:bodyPr/>
          <a:lstStyle/>
          <a:p>
            <a:r>
              <a:rPr lang="en-IE" dirty="0">
                <a:solidFill>
                  <a:srgbClr val="FF0066"/>
                </a:solidFill>
              </a:rPr>
              <a:t>Candidate selection / </a:t>
            </a:r>
            <a:r>
              <a:rPr lang="en-IE" dirty="0" smtClean="0">
                <a:solidFill>
                  <a:srgbClr val="FF0066"/>
                </a:solidFill>
              </a:rPr>
              <a:t>conventions</a:t>
            </a:r>
            <a:endParaRPr lang="en-IE" sz="1000" dirty="0"/>
          </a:p>
        </p:txBody>
      </p:sp>
      <p:sp>
        <p:nvSpPr>
          <p:cNvPr id="4" name="Content Placeholder 3"/>
          <p:cNvSpPr>
            <a:spLocks noGrp="1"/>
          </p:cNvSpPr>
          <p:nvPr>
            <p:ph sz="half" idx="2"/>
          </p:nvPr>
        </p:nvSpPr>
        <p:spPr/>
        <p:txBody>
          <a:bodyPr>
            <a:normAutofit lnSpcReduction="10000"/>
          </a:bodyPr>
          <a:lstStyle/>
          <a:p>
            <a:pPr marL="1338263">
              <a:lnSpc>
                <a:spcPct val="200000"/>
              </a:lnSpc>
            </a:pPr>
            <a:r>
              <a:rPr lang="en-GB" dirty="0"/>
              <a:t>Who calls the shots?</a:t>
            </a:r>
          </a:p>
          <a:p>
            <a:pPr marL="1338263">
              <a:lnSpc>
                <a:spcPct val="200000"/>
              </a:lnSpc>
            </a:pPr>
            <a:r>
              <a:rPr lang="en-GB" dirty="0"/>
              <a:t>Who does what?</a:t>
            </a:r>
          </a:p>
          <a:p>
            <a:pPr marL="1338263">
              <a:lnSpc>
                <a:spcPct val="200000"/>
              </a:lnSpc>
            </a:pPr>
            <a:r>
              <a:rPr lang="en-GB" dirty="0"/>
              <a:t>Who, what, where, when, how?</a:t>
            </a:r>
          </a:p>
          <a:p>
            <a:endParaRPr lang="en-IE" dirty="0"/>
          </a:p>
        </p:txBody>
      </p:sp>
      <p:sp>
        <p:nvSpPr>
          <p:cNvPr id="5" name="Text Placeholder 4"/>
          <p:cNvSpPr>
            <a:spLocks noGrp="1"/>
          </p:cNvSpPr>
          <p:nvPr>
            <p:ph type="body" sz="quarter" idx="3"/>
          </p:nvPr>
        </p:nvSpPr>
        <p:spPr/>
        <p:txBody>
          <a:bodyPr/>
          <a:lstStyle/>
          <a:p>
            <a:r>
              <a:rPr lang="en-IE" dirty="0" smtClean="0">
                <a:solidFill>
                  <a:srgbClr val="FF0066"/>
                </a:solidFill>
              </a:rPr>
              <a:t>Nominations Process</a:t>
            </a:r>
            <a:endParaRPr lang="en-IE" sz="1000" dirty="0"/>
          </a:p>
        </p:txBody>
      </p:sp>
      <p:sp>
        <p:nvSpPr>
          <p:cNvPr id="6" name="Content Placeholder 5"/>
          <p:cNvSpPr>
            <a:spLocks noGrp="1"/>
          </p:cNvSpPr>
          <p:nvPr>
            <p:ph sz="quarter" idx="4"/>
          </p:nvPr>
        </p:nvSpPr>
        <p:spPr/>
        <p:txBody>
          <a:bodyPr>
            <a:normAutofit lnSpcReduction="10000"/>
          </a:bodyPr>
          <a:lstStyle/>
          <a:p>
            <a:pPr marL="579438" indent="-579438">
              <a:lnSpc>
                <a:spcPct val="150000"/>
              </a:lnSpc>
              <a:tabLst>
                <a:tab pos="579438" algn="l"/>
              </a:tabLst>
            </a:pPr>
            <a:r>
              <a:rPr lang="en-GB" dirty="0"/>
              <a:t>Who seeks nominations?</a:t>
            </a:r>
          </a:p>
          <a:p>
            <a:pPr marL="579438" indent="-579438">
              <a:lnSpc>
                <a:spcPct val="150000"/>
              </a:lnSpc>
              <a:tabLst>
                <a:tab pos="579438" algn="l"/>
              </a:tabLst>
            </a:pPr>
            <a:r>
              <a:rPr lang="en-GB" dirty="0"/>
              <a:t>Who can nominate?</a:t>
            </a:r>
          </a:p>
          <a:p>
            <a:pPr marL="579438" indent="-579438">
              <a:lnSpc>
                <a:spcPct val="150000"/>
              </a:lnSpc>
              <a:tabLst>
                <a:tab pos="579438" algn="l"/>
              </a:tabLst>
            </a:pPr>
            <a:r>
              <a:rPr lang="en-GB" dirty="0"/>
              <a:t>Units? Members?</a:t>
            </a:r>
          </a:p>
          <a:p>
            <a:pPr marL="579438" indent="-579438">
              <a:lnSpc>
                <a:spcPct val="150000"/>
              </a:lnSpc>
              <a:tabLst>
                <a:tab pos="579438" algn="l"/>
              </a:tabLst>
            </a:pPr>
            <a:r>
              <a:rPr lang="en-GB" dirty="0"/>
              <a:t>Understand the timeframe</a:t>
            </a:r>
          </a:p>
          <a:p>
            <a:pPr marL="579438" indent="-579438">
              <a:lnSpc>
                <a:spcPct val="150000"/>
              </a:lnSpc>
              <a:tabLst>
                <a:tab pos="579438" algn="l"/>
              </a:tabLst>
            </a:pPr>
            <a:r>
              <a:rPr lang="en-GB" dirty="0"/>
              <a:t>Get to meet members</a:t>
            </a:r>
          </a:p>
          <a:p>
            <a:endParaRPr lang="en-IE" dirty="0"/>
          </a:p>
        </p:txBody>
      </p:sp>
      <p:pic>
        <p:nvPicPr>
          <p:cNvPr id="7"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79511" y="5992395"/>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972" y="-29742"/>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6596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9" descr="Get on the ticket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3213" y="5159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txBox="1">
            <a:spLocks noChangeArrowheads="1"/>
          </p:cNvSpPr>
          <p:nvPr/>
        </p:nvSpPr>
        <p:spPr>
          <a:xfrm>
            <a:off x="4233863" y="2084388"/>
            <a:ext cx="7772400" cy="3392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24013">
              <a:lnSpc>
                <a:spcPct val="200000"/>
              </a:lnSpc>
            </a:pPr>
            <a:r>
              <a:rPr lang="en-GB" smtClean="0"/>
              <a:t>priorities</a:t>
            </a:r>
          </a:p>
          <a:p>
            <a:pPr marL="1624013">
              <a:lnSpc>
                <a:spcPct val="200000"/>
              </a:lnSpc>
            </a:pPr>
            <a:r>
              <a:rPr lang="en-GB" smtClean="0"/>
              <a:t>assessment</a:t>
            </a:r>
          </a:p>
          <a:p>
            <a:pPr marL="1624013">
              <a:lnSpc>
                <a:spcPct val="200000"/>
              </a:lnSpc>
            </a:pPr>
            <a:r>
              <a:rPr lang="en-GB" smtClean="0"/>
              <a:t>other parties</a:t>
            </a:r>
            <a:endParaRPr lang="en-GB" dirty="0"/>
          </a:p>
        </p:txBody>
      </p:sp>
      <p:sp>
        <p:nvSpPr>
          <p:cNvPr id="14" name="Text Box 4"/>
          <p:cNvSpPr txBox="1">
            <a:spLocks noChangeArrowheads="1"/>
          </p:cNvSpPr>
          <p:nvPr/>
        </p:nvSpPr>
        <p:spPr bwMode="auto">
          <a:xfrm>
            <a:off x="5453064" y="5476876"/>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GB" sz="3600" b="1" smtClean="0"/>
              <a:t>Recommendations</a:t>
            </a:r>
            <a:endParaRPr lang="en-GB" sz="3600" b="1" dirty="0"/>
          </a:p>
        </p:txBody>
      </p:sp>
      <p:sp>
        <p:nvSpPr>
          <p:cNvPr id="15" name="Line 5"/>
          <p:cNvSpPr>
            <a:spLocks noChangeShapeType="1"/>
          </p:cNvSpPr>
          <p:nvPr/>
        </p:nvSpPr>
        <p:spPr bwMode="auto">
          <a:xfrm>
            <a:off x="4843463" y="2160588"/>
            <a:ext cx="0" cy="3440113"/>
          </a:xfrm>
          <a:prstGeom prst="line">
            <a:avLst/>
          </a:prstGeom>
          <a:noFill/>
          <a:ln w="114300">
            <a:solidFill>
              <a:schemeClr val="tx2">
                <a:lumMod val="50000"/>
                <a:lumOff val="50000"/>
              </a:schemeClr>
            </a:solidFill>
            <a:round/>
            <a:headEnd/>
            <a:tailEnd type="triangle" w="med" len="med"/>
          </a:ln>
          <a:effectLst/>
          <a:extLst/>
        </p:spPr>
        <p:txBody>
          <a:bodyPr/>
          <a:lstStyle/>
          <a:p>
            <a:pPr eaLnBrk="0" hangingPunct="0">
              <a:defRPr/>
            </a:pPr>
            <a:endParaRPr lang="en-IE">
              <a:ea typeface="+mn-ea"/>
            </a:endParaRPr>
          </a:p>
        </p:txBody>
      </p:sp>
      <p:sp>
        <p:nvSpPr>
          <p:cNvPr id="10" name="Title 1"/>
          <p:cNvSpPr txBox="1">
            <a:spLocks/>
          </p:cNvSpPr>
          <p:nvPr/>
        </p:nvSpPr>
        <p:spPr>
          <a:xfrm>
            <a:off x="0" y="6353"/>
            <a:ext cx="8218488" cy="1498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IE" sz="4500" b="1" dirty="0" smtClean="0">
                <a:solidFill>
                  <a:srgbClr val="FF0066"/>
                </a:solidFill>
              </a:rPr>
              <a:t>The strategy committee</a:t>
            </a:r>
            <a:endParaRPr lang="en-IE" sz="1800" dirty="0"/>
          </a:p>
        </p:txBody>
      </p:sp>
    </p:spTree>
    <p:extLst>
      <p:ext uri="{BB962C8B-B14F-4D97-AF65-F5344CB8AC3E}">
        <p14:creationId xmlns:p14="http://schemas.microsoft.com/office/powerpoint/2010/main" val="282070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1828801" y="1600200"/>
            <a:ext cx="8393113" cy="3944938"/>
          </a:xfrm>
        </p:spPr>
        <p:txBody>
          <a:bodyPr/>
          <a:lstStyle/>
          <a:p>
            <a:pPr marL="579438" indent="-579438">
              <a:lnSpc>
                <a:spcPct val="150000"/>
              </a:lnSpc>
              <a:tabLst>
                <a:tab pos="579438" algn="l"/>
              </a:tabLst>
            </a:pPr>
            <a:r>
              <a:rPr lang="en-GB" dirty="0" smtClean="0"/>
              <a:t>Know your electorate</a:t>
            </a:r>
          </a:p>
          <a:p>
            <a:pPr marL="579438" indent="-579438">
              <a:lnSpc>
                <a:spcPct val="150000"/>
              </a:lnSpc>
              <a:tabLst>
                <a:tab pos="579438" algn="l"/>
              </a:tabLst>
            </a:pPr>
            <a:r>
              <a:rPr lang="en-GB" dirty="0" smtClean="0"/>
              <a:t>Canvass everyone</a:t>
            </a:r>
          </a:p>
          <a:p>
            <a:pPr marL="579438" indent="-579438">
              <a:lnSpc>
                <a:spcPct val="150000"/>
              </a:lnSpc>
              <a:tabLst>
                <a:tab pos="579438" algn="l"/>
              </a:tabLst>
            </a:pPr>
            <a:r>
              <a:rPr lang="en-GB" dirty="0" smtClean="0"/>
              <a:t>Build a team</a:t>
            </a:r>
          </a:p>
          <a:p>
            <a:pPr marL="1150938" lvl="1" indent="-579438">
              <a:lnSpc>
                <a:spcPct val="150000"/>
              </a:lnSpc>
              <a:tabLst>
                <a:tab pos="579438" algn="l"/>
              </a:tabLst>
            </a:pPr>
            <a:r>
              <a:rPr lang="en-GB" dirty="0" smtClean="0"/>
              <a:t>Recruit people who add value</a:t>
            </a:r>
          </a:p>
          <a:p>
            <a:pPr marL="1150938" lvl="1" indent="-579438">
              <a:lnSpc>
                <a:spcPct val="150000"/>
              </a:lnSpc>
              <a:tabLst>
                <a:tab pos="579438" algn="l"/>
              </a:tabLst>
            </a:pPr>
            <a:r>
              <a:rPr lang="en-GB" dirty="0" smtClean="0"/>
              <a:t>Find ‘Champions’</a:t>
            </a:r>
          </a:p>
        </p:txBody>
      </p:sp>
      <p:pic>
        <p:nvPicPr>
          <p:cNvPr id="28676" name="Picture 9" descr="Get on the ticket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21914" y="59690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2740" y="37349"/>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57735"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dirty="0" smtClean="0">
                <a:solidFill>
                  <a:srgbClr val="FF0066"/>
                </a:solidFill>
              </a:rPr>
              <a:t>Your Challenge</a:t>
            </a:r>
            <a:endParaRPr lang="en-IE" dirty="0"/>
          </a:p>
        </p:txBody>
      </p:sp>
    </p:spTree>
    <p:extLst>
      <p:ext uri="{BB962C8B-B14F-4D97-AF65-F5344CB8AC3E}">
        <p14:creationId xmlns:p14="http://schemas.microsoft.com/office/powerpoint/2010/main" val="39931052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838200" y="1094874"/>
            <a:ext cx="10515600" cy="5082089"/>
          </a:xfrm>
        </p:spPr>
        <p:txBody>
          <a:bodyPr>
            <a:normAutofit fontScale="40000" lnSpcReduction="20000"/>
          </a:bodyPr>
          <a:lstStyle/>
          <a:p>
            <a:pPr marL="0" indent="0">
              <a:lnSpc>
                <a:spcPct val="115000"/>
              </a:lnSpc>
              <a:spcAft>
                <a:spcPts val="1000"/>
              </a:spcAft>
              <a:buNone/>
            </a:pPr>
            <a:r>
              <a:rPr lang="en-IE" sz="5600" dirty="0" smtClean="0">
                <a:latin typeface="Arial"/>
                <a:ea typeface="Calibri"/>
                <a:cs typeface="Times New Roman"/>
              </a:rPr>
              <a:t>As an election candidate, you will not be expected to know the minutiae or intricacies of all the various pieces of electoral legislation and regulation BUT someone on your team MUST know!</a:t>
            </a:r>
          </a:p>
          <a:p>
            <a:pPr marL="0" indent="0">
              <a:lnSpc>
                <a:spcPct val="115000"/>
              </a:lnSpc>
              <a:spcAft>
                <a:spcPts val="1000"/>
              </a:spcAft>
              <a:buNone/>
            </a:pPr>
            <a:r>
              <a:rPr lang="en-IE" sz="5600" dirty="0" smtClean="0">
                <a:latin typeface="Arial"/>
                <a:ea typeface="Calibri"/>
                <a:cs typeface="Times New Roman"/>
              </a:rPr>
              <a:t>In all cases it is advisable to seek the advice of an experienced Election Agent or Director of Elections, via your own party structure. </a:t>
            </a:r>
          </a:p>
          <a:p>
            <a:pPr marL="0" indent="0">
              <a:lnSpc>
                <a:spcPct val="115000"/>
              </a:lnSpc>
              <a:spcAft>
                <a:spcPts val="1000"/>
              </a:spcAft>
              <a:buNone/>
            </a:pPr>
            <a:r>
              <a:rPr lang="en-IE" sz="5600" dirty="0" smtClean="0">
                <a:latin typeface="Arial"/>
                <a:ea typeface="Calibri"/>
                <a:cs typeface="Times New Roman"/>
              </a:rPr>
              <a:t>For Independent candidates, it may be necessary to refer such matters to a solicitor, if you do not have access to an experience Election Agent or Director of Elections. For all electoral legislation visit</a:t>
            </a:r>
          </a:p>
          <a:p>
            <a:pPr lvl="1">
              <a:lnSpc>
                <a:spcPct val="115000"/>
              </a:lnSpc>
              <a:spcAft>
                <a:spcPts val="1000"/>
              </a:spcAft>
              <a:buFont typeface="Wingdings" panose="05000000000000000000" pitchFamily="2" charset="2"/>
              <a:buChar char="Ø"/>
            </a:pPr>
            <a:endParaRPr lang="en-IE" sz="5200" dirty="0" smtClean="0">
              <a:latin typeface="Arial"/>
              <a:cs typeface="Times New Roman"/>
            </a:endParaRPr>
          </a:p>
          <a:p>
            <a:pPr lvl="1">
              <a:lnSpc>
                <a:spcPct val="115000"/>
              </a:lnSpc>
              <a:spcAft>
                <a:spcPts val="1000"/>
              </a:spcAft>
              <a:buFont typeface="Wingdings" panose="05000000000000000000" pitchFamily="2" charset="2"/>
              <a:buChar char="Ø"/>
            </a:pPr>
            <a:r>
              <a:rPr lang="en-IE" sz="5200" dirty="0" smtClean="0">
                <a:latin typeface="Arial"/>
                <a:cs typeface="Times New Roman"/>
              </a:rPr>
              <a:t>Worldwide: </a:t>
            </a:r>
            <a:r>
              <a:rPr lang="en-IE" sz="5200" dirty="0" smtClean="0">
                <a:latin typeface="Arial"/>
                <a:cs typeface="Times New Roman"/>
                <a:hlinkClick r:id="rId2"/>
              </a:rPr>
              <a:t>http://www.ipu.org/parline-e/parlinesearch.asp</a:t>
            </a:r>
            <a:r>
              <a:rPr lang="en-IE" sz="5200" dirty="0" smtClean="0">
                <a:latin typeface="Arial"/>
                <a:cs typeface="Times New Roman"/>
              </a:rPr>
              <a:t> and </a:t>
            </a:r>
            <a:r>
              <a:rPr lang="en-IE" sz="5200" dirty="0" smtClean="0">
                <a:latin typeface="Arial"/>
                <a:cs typeface="Times New Roman"/>
                <a:hlinkClick r:id="rId3"/>
              </a:rPr>
              <a:t>http://legislationline.org/</a:t>
            </a:r>
            <a:r>
              <a:rPr lang="en-IE" sz="5200" dirty="0" smtClean="0">
                <a:latin typeface="Arial"/>
                <a:cs typeface="Times New Roman"/>
              </a:rPr>
              <a:t> </a:t>
            </a:r>
          </a:p>
          <a:p>
            <a:pPr marL="0" indent="0">
              <a:lnSpc>
                <a:spcPct val="115000"/>
              </a:lnSpc>
              <a:spcAft>
                <a:spcPts val="1000"/>
              </a:spcAft>
              <a:buNone/>
            </a:pPr>
            <a:endParaRPr lang="en-IE" sz="4800" dirty="0" smtClean="0">
              <a:latin typeface="Arial"/>
              <a:cs typeface="Times New Roman"/>
            </a:endParaRPr>
          </a:p>
          <a:p>
            <a:pPr marL="0" indent="0">
              <a:lnSpc>
                <a:spcPct val="115000"/>
              </a:lnSpc>
              <a:spcAft>
                <a:spcPts val="1000"/>
              </a:spcAft>
              <a:buNone/>
            </a:pPr>
            <a:endParaRPr lang="en-IE" sz="4800" dirty="0"/>
          </a:p>
        </p:txBody>
      </p:sp>
      <p:pic>
        <p:nvPicPr>
          <p:cNvPr id="21507" name="Picture 9" descr="Get on the ticket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9214" y="0"/>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0" y="6353"/>
            <a:ext cx="8218488" cy="1498600"/>
          </a:xfrm>
        </p:spPr>
        <p:txBody>
          <a:bodyPr rtlCol="0">
            <a:normAutofit/>
          </a:bodyPr>
          <a:lstStyle/>
          <a:p>
            <a:pPr>
              <a:defRPr/>
            </a:pPr>
            <a:r>
              <a:rPr lang="en-IE" sz="4500" b="1" dirty="0" smtClean="0">
                <a:solidFill>
                  <a:srgbClr val="FF0066"/>
                </a:solidFill>
              </a:rPr>
              <a:t>The details that matter</a:t>
            </a:r>
            <a:endParaRPr lang="en-IE" sz="1800" dirty="0"/>
          </a:p>
        </p:txBody>
      </p:sp>
    </p:spTree>
    <p:extLst>
      <p:ext uri="{BB962C8B-B14F-4D97-AF65-F5344CB8AC3E}">
        <p14:creationId xmlns:p14="http://schemas.microsoft.com/office/powerpoint/2010/main" val="16502188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07054"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213" y="0"/>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263316" y="2581111"/>
            <a:ext cx="9697451" cy="1498600"/>
          </a:xfrm>
        </p:spPr>
        <p:txBody>
          <a:bodyPr rtlCol="0">
            <a:normAutofit/>
          </a:bodyPr>
          <a:lstStyle/>
          <a:p>
            <a:pPr algn="ctr">
              <a:defRPr/>
            </a:pPr>
            <a:r>
              <a:rPr lang="en-IE" sz="4500" b="1" dirty="0" smtClean="0">
                <a:solidFill>
                  <a:srgbClr val="FF0066"/>
                </a:solidFill>
              </a:rPr>
              <a:t>Challenges while running for election</a:t>
            </a:r>
            <a:endParaRPr lang="en-IE" sz="1800" dirty="0"/>
          </a:p>
        </p:txBody>
      </p:sp>
    </p:spTree>
    <p:extLst>
      <p:ext uri="{BB962C8B-B14F-4D97-AF65-F5344CB8AC3E}">
        <p14:creationId xmlns:p14="http://schemas.microsoft.com/office/powerpoint/2010/main" val="4090679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6353"/>
            <a:ext cx="8218488" cy="1185168"/>
          </a:xfrm>
        </p:spPr>
        <p:txBody>
          <a:bodyPr rtlCol="0">
            <a:normAutofit/>
          </a:bodyPr>
          <a:lstStyle/>
          <a:p>
            <a:pPr>
              <a:defRPr/>
            </a:pPr>
            <a:r>
              <a:rPr lang="en-IE" sz="4500" b="1" dirty="0" smtClean="0">
                <a:solidFill>
                  <a:srgbClr val="FF0066"/>
                </a:solidFill>
              </a:rPr>
              <a:t>So! You want to run for election?</a:t>
            </a:r>
            <a:r>
              <a:rPr lang="en-IE" sz="4500" b="1" dirty="0">
                <a:solidFill>
                  <a:srgbClr val="FF0066"/>
                </a:solidFill>
              </a:rPr>
              <a:t/>
            </a:r>
            <a:br>
              <a:rPr lang="en-IE" sz="4500" b="1" dirty="0">
                <a:solidFill>
                  <a:srgbClr val="FF0066"/>
                </a:solidFill>
              </a:rPr>
            </a:br>
            <a:endParaRPr lang="en-IE" sz="1800" dirty="0"/>
          </a:p>
        </p:txBody>
      </p:sp>
      <p:pic>
        <p:nvPicPr>
          <p:cNvPr id="7"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08406" y="3969764"/>
            <a:ext cx="3465973" cy="1984319"/>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1457" y="1316053"/>
            <a:ext cx="3353777" cy="201226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07" y="1164605"/>
            <a:ext cx="2852735" cy="213679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007" y="3818316"/>
            <a:ext cx="2798093" cy="186200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0920" y="2033428"/>
            <a:ext cx="3257954" cy="3272498"/>
          </a:xfrm>
          <a:prstGeom prst="rect">
            <a:avLst/>
          </a:prstGeom>
        </p:spPr>
      </p:pic>
      <p:sp>
        <p:nvSpPr>
          <p:cNvPr id="11" name="TextBox 10"/>
          <p:cNvSpPr txBox="1"/>
          <p:nvPr/>
        </p:nvSpPr>
        <p:spPr>
          <a:xfrm>
            <a:off x="613611" y="3392717"/>
            <a:ext cx="2406315" cy="369332"/>
          </a:xfrm>
          <a:prstGeom prst="rect">
            <a:avLst/>
          </a:prstGeom>
          <a:noFill/>
        </p:spPr>
        <p:txBody>
          <a:bodyPr wrap="square" rtlCol="0">
            <a:spAutoFit/>
          </a:bodyPr>
          <a:lstStyle/>
          <a:p>
            <a:r>
              <a:rPr lang="en-IE" dirty="0" err="1" smtClean="0"/>
              <a:t>Helle</a:t>
            </a:r>
            <a:r>
              <a:rPr lang="en-IE" dirty="0" smtClean="0"/>
              <a:t> </a:t>
            </a:r>
            <a:r>
              <a:rPr lang="en-IE" dirty="0" err="1"/>
              <a:t>Thorning</a:t>
            </a:r>
            <a:r>
              <a:rPr lang="en-IE" dirty="0"/>
              <a:t>-Schmidt</a:t>
            </a:r>
          </a:p>
        </p:txBody>
      </p:sp>
      <p:sp>
        <p:nvSpPr>
          <p:cNvPr id="15" name="TextBox 14"/>
          <p:cNvSpPr txBox="1"/>
          <p:nvPr/>
        </p:nvSpPr>
        <p:spPr>
          <a:xfrm>
            <a:off x="696216" y="5680320"/>
            <a:ext cx="2406315" cy="369332"/>
          </a:xfrm>
          <a:prstGeom prst="rect">
            <a:avLst/>
          </a:prstGeom>
          <a:noFill/>
        </p:spPr>
        <p:txBody>
          <a:bodyPr wrap="square" rtlCol="0">
            <a:spAutoFit/>
          </a:bodyPr>
          <a:lstStyle/>
          <a:p>
            <a:r>
              <a:rPr lang="en-IE" dirty="0" smtClean="0"/>
              <a:t>Mark </a:t>
            </a:r>
            <a:r>
              <a:rPr lang="en-IE" dirty="0" err="1" smtClean="0"/>
              <a:t>Rutte</a:t>
            </a:r>
            <a:endParaRPr lang="en-IE" dirty="0"/>
          </a:p>
        </p:txBody>
      </p:sp>
      <p:sp>
        <p:nvSpPr>
          <p:cNvPr id="16" name="TextBox 15"/>
          <p:cNvSpPr txBox="1"/>
          <p:nvPr/>
        </p:nvSpPr>
        <p:spPr>
          <a:xfrm>
            <a:off x="8379868" y="6105531"/>
            <a:ext cx="2406315" cy="369332"/>
          </a:xfrm>
          <a:prstGeom prst="rect">
            <a:avLst/>
          </a:prstGeom>
          <a:noFill/>
        </p:spPr>
        <p:txBody>
          <a:bodyPr wrap="square" rtlCol="0">
            <a:spAutoFit/>
          </a:bodyPr>
          <a:lstStyle/>
          <a:p>
            <a:r>
              <a:rPr lang="en-IE" dirty="0" smtClean="0"/>
              <a:t>David Cameron</a:t>
            </a:r>
            <a:endParaRPr lang="en-IE" dirty="0"/>
          </a:p>
        </p:txBody>
      </p:sp>
      <p:sp>
        <p:nvSpPr>
          <p:cNvPr id="17" name="TextBox 16"/>
          <p:cNvSpPr txBox="1"/>
          <p:nvPr/>
        </p:nvSpPr>
        <p:spPr>
          <a:xfrm>
            <a:off x="8379868" y="3448984"/>
            <a:ext cx="2406315" cy="369332"/>
          </a:xfrm>
          <a:prstGeom prst="rect">
            <a:avLst/>
          </a:prstGeom>
          <a:noFill/>
        </p:spPr>
        <p:txBody>
          <a:bodyPr wrap="square" rtlCol="0">
            <a:spAutoFit/>
          </a:bodyPr>
          <a:lstStyle/>
          <a:p>
            <a:r>
              <a:rPr lang="en-IE" dirty="0" err="1" smtClean="0"/>
              <a:t>Elio</a:t>
            </a:r>
            <a:r>
              <a:rPr lang="en-IE" dirty="0" smtClean="0"/>
              <a:t> Di </a:t>
            </a:r>
            <a:r>
              <a:rPr lang="en-IE" dirty="0" err="1" smtClean="0"/>
              <a:t>Rupo</a:t>
            </a:r>
            <a:endParaRPr lang="en-IE" dirty="0"/>
          </a:p>
        </p:txBody>
      </p:sp>
      <p:sp>
        <p:nvSpPr>
          <p:cNvPr id="18" name="TextBox 17"/>
          <p:cNvSpPr txBox="1"/>
          <p:nvPr/>
        </p:nvSpPr>
        <p:spPr>
          <a:xfrm>
            <a:off x="4070921" y="5462436"/>
            <a:ext cx="3388658" cy="369332"/>
          </a:xfrm>
          <a:prstGeom prst="rect">
            <a:avLst/>
          </a:prstGeom>
          <a:noFill/>
        </p:spPr>
        <p:txBody>
          <a:bodyPr wrap="square" rtlCol="0">
            <a:spAutoFit/>
          </a:bodyPr>
          <a:lstStyle/>
          <a:p>
            <a:r>
              <a:rPr lang="en-IE" dirty="0" smtClean="0"/>
              <a:t>Angela Merkel, Francois </a:t>
            </a:r>
            <a:r>
              <a:rPr lang="en-IE" dirty="0" err="1" smtClean="0"/>
              <a:t>Hollande</a:t>
            </a:r>
            <a:endParaRPr lang="en-IE" dirty="0"/>
          </a:p>
        </p:txBody>
      </p:sp>
      <p:pic>
        <p:nvPicPr>
          <p:cNvPr id="19" name="Picture 9" descr="Get on the ticket log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79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 y="6353"/>
            <a:ext cx="10443412" cy="1498600"/>
          </a:xfrm>
        </p:spPr>
        <p:txBody>
          <a:bodyPr rtlCol="0">
            <a:normAutofit/>
          </a:bodyPr>
          <a:lstStyle/>
          <a:p>
            <a:pPr>
              <a:defRPr/>
            </a:pPr>
            <a:r>
              <a:rPr lang="en-IE" sz="4000" b="1" dirty="0" smtClean="0">
                <a:solidFill>
                  <a:srgbClr val="FF0066"/>
                </a:solidFill>
              </a:rPr>
              <a:t>Public Scrutiny </a:t>
            </a:r>
            <a:endParaRPr lang="en-IE" sz="4000" dirty="0"/>
          </a:p>
        </p:txBody>
      </p:sp>
      <p:pic>
        <p:nvPicPr>
          <p:cNvPr id="6"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537" y="1504953"/>
            <a:ext cx="4495463" cy="4004362"/>
          </a:xfrm>
          <a:prstGeom prst="rect">
            <a:avLst/>
          </a:prstGeom>
        </p:spPr>
      </p:pic>
    </p:spTree>
    <p:extLst>
      <p:ext uri="{BB962C8B-B14F-4D97-AF65-F5344CB8AC3E}">
        <p14:creationId xmlns:p14="http://schemas.microsoft.com/office/powerpoint/2010/main" val="26478378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 y="6353"/>
            <a:ext cx="10443412" cy="1498600"/>
          </a:xfrm>
        </p:spPr>
        <p:txBody>
          <a:bodyPr rtlCol="0">
            <a:normAutofit/>
          </a:bodyPr>
          <a:lstStyle/>
          <a:p>
            <a:pPr>
              <a:defRPr/>
            </a:pPr>
            <a:r>
              <a:rPr lang="en-IE" sz="4000" b="1" dirty="0" smtClean="0">
                <a:solidFill>
                  <a:srgbClr val="FF0066"/>
                </a:solidFill>
              </a:rPr>
              <a:t>Sexism?</a:t>
            </a:r>
            <a:endParaRPr lang="en-IE" sz="4000" dirty="0"/>
          </a:p>
        </p:txBody>
      </p:sp>
      <p:pic>
        <p:nvPicPr>
          <p:cNvPr id="6"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ecile Duflot,  Fren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316" y="2355999"/>
            <a:ext cx="3679658" cy="22077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80761" y="1613238"/>
            <a:ext cx="3982452" cy="3693319"/>
          </a:xfrm>
          <a:prstGeom prst="rect">
            <a:avLst/>
          </a:prstGeom>
          <a:noFill/>
        </p:spPr>
        <p:txBody>
          <a:bodyPr wrap="square" rtlCol="0">
            <a:spAutoFit/>
          </a:bodyPr>
          <a:lstStyle/>
          <a:p>
            <a:r>
              <a:rPr lang="en-IE" dirty="0"/>
              <a:t>Last year, Cecile </a:t>
            </a:r>
            <a:r>
              <a:rPr lang="en-IE" dirty="0" err="1"/>
              <a:t>Duflot</a:t>
            </a:r>
            <a:r>
              <a:rPr lang="en-IE" dirty="0"/>
              <a:t>, the French housing minister, </a:t>
            </a:r>
            <a:r>
              <a:rPr lang="en-IE" dirty="0">
                <a:hlinkClick r:id="rId5"/>
              </a:rPr>
              <a:t>endured wolf-whistles as she delivered a speech</a:t>
            </a:r>
            <a:r>
              <a:rPr lang="en-IE" dirty="0"/>
              <a:t> in the national assembly. Defending the incident, Patrick </a:t>
            </a:r>
            <a:r>
              <a:rPr lang="en-IE" dirty="0" err="1"/>
              <a:t>Balkany</a:t>
            </a:r>
            <a:r>
              <a:rPr lang="en-IE" dirty="0"/>
              <a:t>, who is close to Nicolas Sarkozy, said he was merely "admiring" </a:t>
            </a:r>
            <a:r>
              <a:rPr lang="en-IE" dirty="0" err="1"/>
              <a:t>Duflot</a:t>
            </a:r>
            <a:r>
              <a:rPr lang="en-IE" dirty="0"/>
              <a:t>, adding that she had chosen </a:t>
            </a:r>
            <a:r>
              <a:rPr lang="en-IE" dirty="0">
                <a:hlinkClick r:id="rId6"/>
              </a:rPr>
              <a:t>the dress she was wearing</a:t>
            </a:r>
            <a:r>
              <a:rPr lang="en-IE" dirty="0"/>
              <a:t> (a fairly conservative floral dress, if it matters) "so we wouldn't listen to what she was saying". Another politician said the wolf-whistles had been "in tribute" to her.</a:t>
            </a:r>
          </a:p>
        </p:txBody>
      </p:sp>
    </p:spTree>
    <p:extLst>
      <p:ext uri="{BB962C8B-B14F-4D97-AF65-F5344CB8AC3E}">
        <p14:creationId xmlns:p14="http://schemas.microsoft.com/office/powerpoint/2010/main" val="28940500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90" y="2299923"/>
            <a:ext cx="5648325" cy="42291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9907" y="1259087"/>
            <a:ext cx="4087587" cy="5445224"/>
          </a:xfrm>
          <a:prstGeom prst="rect">
            <a:avLst/>
          </a:prstGeom>
        </p:spPr>
      </p:pic>
      <p:sp>
        <p:nvSpPr>
          <p:cNvPr id="6" name="Title 1"/>
          <p:cNvSpPr>
            <a:spLocks noGrp="1"/>
          </p:cNvSpPr>
          <p:nvPr>
            <p:ph type="title"/>
          </p:nvPr>
        </p:nvSpPr>
        <p:spPr>
          <a:xfrm>
            <a:off x="-1" y="6353"/>
            <a:ext cx="10443412" cy="1498600"/>
          </a:xfrm>
        </p:spPr>
        <p:txBody>
          <a:bodyPr rtlCol="0">
            <a:normAutofit/>
          </a:bodyPr>
          <a:lstStyle/>
          <a:p>
            <a:pPr>
              <a:defRPr/>
            </a:pPr>
            <a:r>
              <a:rPr lang="en-IE" sz="4000" b="1" dirty="0" smtClean="0">
                <a:solidFill>
                  <a:srgbClr val="FF0066"/>
                </a:solidFill>
              </a:rPr>
              <a:t>Personal criticism</a:t>
            </a:r>
            <a:endParaRPr lang="en-IE" sz="4000" dirty="0"/>
          </a:p>
        </p:txBody>
      </p:sp>
    </p:spTree>
    <p:extLst>
      <p:ext uri="{BB962C8B-B14F-4D97-AF65-F5344CB8AC3E}">
        <p14:creationId xmlns:p14="http://schemas.microsoft.com/office/powerpoint/2010/main" val="10491177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Placeholder 3"/>
          <p:cNvSpPr>
            <a:spLocks noGrp="1"/>
          </p:cNvSpPr>
          <p:nvPr>
            <p:ph type="body" sz="half" idx="2"/>
          </p:nvPr>
        </p:nvSpPr>
        <p:spPr>
          <a:xfrm>
            <a:off x="1919288" y="1484314"/>
            <a:ext cx="8208962" cy="4105275"/>
          </a:xfrm>
        </p:spPr>
        <p:txBody>
          <a:bodyPr/>
          <a:lstStyle/>
          <a:p>
            <a:endParaRPr lang="en-IE" altLang="en-US" b="1" smtClean="0">
              <a:ea typeface="ＭＳ Ｐゴシック" panose="020B0600070205080204" pitchFamily="34" charset="-128"/>
            </a:endParaRPr>
          </a:p>
          <a:p>
            <a:endParaRPr lang="en-IE" altLang="en-US" b="1" smtClean="0">
              <a:ea typeface="ＭＳ Ｐゴシック" panose="020B0600070205080204" pitchFamily="34" charset="-128"/>
            </a:endParaRPr>
          </a:p>
          <a:p>
            <a:endParaRPr lang="en-IE" altLang="en-US" b="1" smtClean="0">
              <a:ea typeface="ＭＳ Ｐゴシック" panose="020B0600070205080204" pitchFamily="34" charset="-128"/>
            </a:endParaRPr>
          </a:p>
          <a:p>
            <a:endParaRPr lang="en-IE" altLang="en-US" sz="1800" b="1">
              <a:ea typeface="ＭＳ Ｐゴシック" panose="020B0600070205080204" pitchFamily="34" charset="-128"/>
            </a:endParaRPr>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214" y="0"/>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9" descr="Get on the ticket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1606_kiernan_staff_335602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1341438"/>
            <a:ext cx="3733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images-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64200" y="1773238"/>
            <a:ext cx="4795838"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Box 1"/>
          <p:cNvSpPr txBox="1">
            <a:spLocks noChangeArrowheads="1"/>
          </p:cNvSpPr>
          <p:nvPr/>
        </p:nvSpPr>
        <p:spPr bwMode="auto">
          <a:xfrm>
            <a:off x="3863976" y="5876925"/>
            <a:ext cx="4608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Calibri" panose="020F0502020204030204" pitchFamily="34" charset="0"/>
              </a:rPr>
              <a:t>Emma Kiernan, Newbridge Town Council</a:t>
            </a:r>
          </a:p>
        </p:txBody>
      </p:sp>
      <p:sp>
        <p:nvSpPr>
          <p:cNvPr id="10" name="Title 1"/>
          <p:cNvSpPr>
            <a:spLocks noGrp="1"/>
          </p:cNvSpPr>
          <p:nvPr>
            <p:ph type="title"/>
          </p:nvPr>
        </p:nvSpPr>
        <p:spPr>
          <a:xfrm>
            <a:off x="-1" y="6353"/>
            <a:ext cx="10443412" cy="1498600"/>
          </a:xfrm>
        </p:spPr>
        <p:txBody>
          <a:bodyPr rtlCol="0" anchor="ctr">
            <a:normAutofit/>
          </a:bodyPr>
          <a:lstStyle/>
          <a:p>
            <a:pPr>
              <a:defRPr/>
            </a:pPr>
            <a:r>
              <a:rPr lang="en-IE" sz="4000" b="1" dirty="0" smtClean="0">
                <a:solidFill>
                  <a:srgbClr val="FF0066"/>
                </a:solidFill>
              </a:rPr>
              <a:t>Silly Mistakes!</a:t>
            </a:r>
            <a:endParaRPr lang="en-IE" sz="4000" dirty="0"/>
          </a:p>
        </p:txBody>
      </p:sp>
    </p:spTree>
    <p:extLst>
      <p:ext uri="{BB962C8B-B14F-4D97-AF65-F5344CB8AC3E}">
        <p14:creationId xmlns:p14="http://schemas.microsoft.com/office/powerpoint/2010/main" val="27117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 y="6353"/>
            <a:ext cx="10443412" cy="1498600"/>
          </a:xfrm>
        </p:spPr>
        <p:txBody>
          <a:bodyPr rtlCol="0">
            <a:normAutofit/>
          </a:bodyPr>
          <a:lstStyle/>
          <a:p>
            <a:pPr>
              <a:defRPr/>
            </a:pPr>
            <a:r>
              <a:rPr lang="en-IE" sz="4000" b="1" dirty="0" smtClean="0">
                <a:solidFill>
                  <a:srgbClr val="FF0066"/>
                </a:solidFill>
              </a:rPr>
              <a:t>Are your family happy to participate? </a:t>
            </a:r>
            <a:endParaRPr lang="en-IE" sz="4000" dirty="0"/>
          </a:p>
        </p:txBody>
      </p:sp>
      <p:pic>
        <p:nvPicPr>
          <p:cNvPr id="6"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95536" y="1484784"/>
            <a:ext cx="8352928" cy="5128900"/>
          </a:xfrm>
        </p:spPr>
      </p:pic>
    </p:spTree>
    <p:extLst>
      <p:ext uri="{BB962C8B-B14F-4D97-AF65-F5344CB8AC3E}">
        <p14:creationId xmlns:p14="http://schemas.microsoft.com/office/powerpoint/2010/main" val="6394592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 y="6353"/>
            <a:ext cx="10443412" cy="1498600"/>
          </a:xfrm>
        </p:spPr>
        <p:txBody>
          <a:bodyPr rtlCol="0">
            <a:normAutofit/>
          </a:bodyPr>
          <a:lstStyle/>
          <a:p>
            <a:pPr>
              <a:defRPr/>
            </a:pPr>
            <a:r>
              <a:rPr lang="en-IE" sz="4000" b="1" dirty="0" smtClean="0">
                <a:solidFill>
                  <a:srgbClr val="FF0066"/>
                </a:solidFill>
              </a:rPr>
              <a:t>Even sillier mistakes!</a:t>
            </a:r>
            <a:endParaRPr lang="en-IE" sz="4000" dirty="0"/>
          </a:p>
        </p:txBody>
      </p:sp>
      <p:pic>
        <p:nvPicPr>
          <p:cNvPr id="6"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275781"/>
            <a:ext cx="6213008" cy="4680520"/>
          </a:xfrm>
        </p:spPr>
      </p:pic>
      <p:pic>
        <p:nvPicPr>
          <p:cNvPr id="10"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8509" y="1275780"/>
            <a:ext cx="4520093" cy="4680520"/>
          </a:xfrm>
          <a:prstGeom prst="rect">
            <a:avLst/>
          </a:prstGeom>
        </p:spPr>
      </p:pic>
    </p:spTree>
    <p:extLst>
      <p:ext uri="{BB962C8B-B14F-4D97-AF65-F5344CB8AC3E}">
        <p14:creationId xmlns:p14="http://schemas.microsoft.com/office/powerpoint/2010/main" val="33361027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 y="6353"/>
            <a:ext cx="10443412" cy="1498600"/>
          </a:xfrm>
        </p:spPr>
        <p:txBody>
          <a:bodyPr rtlCol="0">
            <a:normAutofit/>
          </a:bodyPr>
          <a:lstStyle/>
          <a:p>
            <a:pPr>
              <a:defRPr/>
            </a:pPr>
            <a:r>
              <a:rPr lang="en-IE" sz="4000" b="1" dirty="0" smtClean="0">
                <a:solidFill>
                  <a:srgbClr val="FF0066"/>
                </a:solidFill>
              </a:rPr>
              <a:t>Managing family life and politics </a:t>
            </a:r>
            <a:endParaRPr lang="en-IE" sz="4000" dirty="0"/>
          </a:p>
        </p:txBody>
      </p:sp>
      <p:pic>
        <p:nvPicPr>
          <p:cNvPr id="6"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25152" y="1978352"/>
            <a:ext cx="5647651" cy="3686617"/>
          </a:xfrm>
        </p:spPr>
      </p:pic>
      <p:sp>
        <p:nvSpPr>
          <p:cNvPr id="2" name="AutoShape 2" descr="data:image/jpeg;base64,/9j/4AAQSkZJRgABAQAAAQABAAD/2wCEAAkGBhQSERUUExQWFBUVFxgVGBcYGBQYFRUYFRcVFRQYGBUXHSYeFxwjGhcXHy8gIycpLCwsFR4xNTAqNSYrLCkBCQoKDgwOGg8PFywcHBwsLCwsLCkpLCwsKSkpLCwpKSwpLCwpKSksKSksKSkpKSwsKSkpKSwpLCkpKSwpKSwpLP/AABEIALIBGwMBIgACEQEDEQH/xAAcAAAABwEBAAAAAAAAAAAAAAABAgMEBQYHAAj/xABLEAACAQIDBAcEBgYHBwQDAAABAhEAAwQSIQUxQVEGEyJhcYGRB6GxwSMyQlLR8BRicoKS4TNDk6KywtIVFhdTY4PxNHOz0ySkw//EABkBAAMBAQEAAAAAAAAAAAAAAAABAgMEBf/EACgRAQEAAgEDAwQCAwEAAAAAAAABAhEDEiExBDJREyJBYXGhQoHwM//aAAwDAQACEQMRAD8AyChBotdNMh76yp7taZRT5T+FMjpRQFVpa0sUgLlL2JMd9IyoNGW5FPk2K0At2e77Xpw86VOz7YH2vHMJHugijqg0j1elEanlrYLsrsjJkRczFjlgcNOZ7qKmy5HZYFomDprExNPcGiIeKEXKRuAjfwpMuTTI7V6ULx4H8imAenUErEju/CkHMYpRbum6QPUcvH+VIB5UHyPlQ27kUA4RgdVM/nlQ28KOsRhoQyk8jqKQNoAzUp0OxU460CudQxMcsqsQZ7iAfKlbrurGbunonovphkHEZvGMxipgVCdG8psBgNTMnmQxqZFTPC+T30eiXI5jQzRqbNvf88RVMziRzpOxaCA9qdZ3eVBkkTx/kDRr+7891IDm4tcCPU++kHXf4A/KlSOx5T7qA7KAJC8z66nf+daNctg6EaU02eT1dskySomTx1mnppnZq6ZN7Q+kOBvdbYJuDEWHYIQnZDroVLE6qYifA8KzHMdYMf8AmakulIzbQxbc8Re/+Rh8qjVTU+NdXHNM6SK6jjrUjaw801ydofngalrOG7Qbuj51nn7qc8DYfDBQ51MkQAB4fn+VF2vhQ1pu4r+BpS7iVtndLtGnhunl4cafPaJtPO/IJ8QwqAo2GXJetjk6f4hUotulcVs8GGGhU5ge8a/Kuy1rxQqqlCKAV1YKHBpviR2vHWlhRcSugNANamcBbyZeDHXwH4n4VG4OzmcD18KfXr8NI/IH86mqieuvK/M8e+ONMGbxoMNjQ2//AM0N3XdU6M4S9GHI+/dURzCDN8TSbxmzKYJ1PHduouI0t2xzzt6mPhRLY1ny+Zp0oDH4eVzQJG8jcw591R0Vek2FmwFwkfSQbqcxlEkfvKDp3iqMKMM5l/pWeHSKdKcYY8jHiJpDNFHQcvjWjN1skAr30bNTZrxk+NFe5SBdsQfKrT7NwOsvT9lAw9WU/GqbNXz2SbP62/e+6ETN+ybgze5TUcnt7NOKyZy35bn0fw5t4a2p35cx8W7XzipYGmiYhYkERHMbuY7qWTELG8U5NFleq2/JwDTe5vbwn4UDY5BvI8zFJNtS1Mll5b6aT22dB4Ci3VketN7e0rZ0Vl/jX8aXW6TuUnwg/CgCE6fufA0sglR4Un1v6jelCL4HBh+6fkKARwKZbYU/ZYr6MRTwb6b/AKSvhx3MO+d1N723MOphr9lG00a4itwO5iDqPjQd715820p/S8RO/r73/wAj1Hneam+kDo+MxDW2DI112VhuYMxaR61CXRDn88BXXx1lR1HaXxHzp5tC+1oJAguuYHuJKiOWoNNEG7xHxp1tIStueCwPJp+dZ8k+854dsnDa5256fjU/bE27n7De7Wj7M2Mb9l3Voa2qNEEggju1B9akcHsFlwz3LpCyhKiRqXUFRPEkHcOetTlZrS6qLjQ02TcKdxpTNF0Fa8TPJUa6hyHlXRXMt1Dc1WK6KFTQCWEbK09xFFa5rUjZuotucoLkkEmdBwIHz7qjcutSZWyxmalLT6VF2op/iR1cLuJUMe4MJWTwJGsUrVSHmJacg5IPeae7DwouXQOA1PfHOkNvXluXraqBbAtoD9WCZM7iZ31c9kbJW1bGTViBM/CsOfPpn8tuDDquzw4kWxAUu2UwoEwADqx3AfHhWSo1a5s+y63C7toD2QNF14t9479+7gBVE6cdHhh7ouJAtXiSB9xhBZQPu6yPThrHpspL0tPUY2zfwgZBojADUGk5owNdriN2bWuzUYpQhRSAoNaz7FrQWziLhYKHdLYJXMDkUmN443BWU1fOhfStsPg7gFtHFtwxDToH0zCN5mB5CmbY2wLAaG35WzPgDnoLdlgsQviU5/vxVdwxxVxUuLYXKwV1m4w0YAiVzHgd1OAuM42bX9ow+AoV0/tNdXrrcUeCKPerUYWLfF0Pecx/z1EhcVws2j/3b/yWjBced2Hs/wBpe+aUbHSl/wBAtHhaPkfxpFtm2BxRT3OVNRhwe0T/AFGF83ufhRRs7aP/AC8GPE3PkKBr9pqzaI+pffwF4MPR9Ke2798faz+Kp8UYVXE2ftDiuB//AGPkKXt2cUGCsMJJkgL+kaxv3igtJPaOPuKjF2CKxygtCquZY7LTObfE1k3T/DIhtFX6zPqzZ+sYlVywznUwIq87Q6I3r75rl22APqqLbMFEz9Zn1PfApHF+ze3dC9dduEJOiKiDtQDvzcqUvdr9sw93e/hltikMSPpD5fAVZ+lfR5cHijaSchRHQsZMMIbWBPaVuHKq3jF7Z8B8K6+Py5sg2ePkf7y062gYt2/3viKa2Rv/AGT7ipp9iEQoudsoUsTzMxAHpWfN7hj4dszH4lMQOpYhMoDzrbIgwHB0bcIG+pHavSiCqrDFEFsbyiwuVjv1Y+g0HCq/jdslhlTsJ7z48vzM0wz1nqeTTtq6GEj/AMGm6j4n40wwmMyN3Hf+NO3uiTGupPrrWvHSsRfR7ZNzFEjMoVYksCTryjf61arHQC19u47dwyqPfmpj7NxKXvFPgauqGue1SHs9DsKv9Vm/aZj7pj3VRsbaW1iLhVOyjGBrA5b++tVrMds38l26D9Vmnhrx1H53UW9jhC9tNCDIBJ45Vn1iouwgZojQzry5UGIuLPZkVJbNw6dRcuMRmBVVBOraEsQO7T+Puip0raO6jthTuJHvNSuHw+TFr1okA8RI+rCmBvH1aJYOZhG8+4+FWK0ZI6xQSBHjyINZZ53GtcMJlNEcfsgXblpragBZLMPqkAgqJ4mZqx2bhWB76i7OI6vQgxvHdO/36+dSdvEhhI1rj587lXbwYzCH9lyd7RBB09PnWW7c2lcvXWz3TdCMwQ7hlzGCBwkAe6r7tbHNZw9y6AJVeyTrDEhQY7pnyrLWaTJMk6k851rf0uPbbD1WfiFZoAaTzUIeuxxFDQTRM9CDTIY1J7Bua3E4Omv7rKw/PfUVNSvRwTdI/UPxFXxzeULLws2H2hfOVFvX5MKo625xhVAE+AreNm7L6tEt5iTbVRmJksV0JJOpkyfOsn9ney+ux9vitqbzcuxGT++V9K2pV19a059S6hYbs7gCmuyGlKKW/Onf+HvrmWJ1dF6mlVNdz86AR6ik3wCsysRqswddJEGl5P5muAP5mgEv0Mcvf50hclWUQApaPIz+fOnmQ/kePf4fncnirJK7jIM8OenuoCn+0nondxKWnw65rttihUFVJRhO9iBoyjT9c1k20tm3LN1rd5ctxYzAlSRIDDVSRuIPnXpEGfz51Q+kPs3sE4jF3cTeE57z6W4AALEDTcAIHgK6eHlmPas8sfhkarSjIDv18daPsodZetI+iO6K0aMAzAGCRE61qQ9mGEH2r5/fT5JXVnnjj5ZarJ/0Ych6Cu/RhWt/8NMH/wBb+0H+muPs1wf/AFv7Qf6aj63GeqyYWAOFEZYrXB7MsH/1v7Qf6apmO2TZW66i2YV2XV2J7JK6nyovNgclVv2bN/TjuU+8irspqg+zm5F26Odv4EVeQ9cFbHOasx6T2ovMef4Voj3dDVQ6U4UNmI3g/HUUQILZmGS48XB9GgNy5G/IuXsg8CzFUB4FweFN8XfDMeyEB3KJygcAJ1gd+tTnRzDj9Cx9xt4FhB3fShj/AJfSoMZWnWfL4U5DHtjcRoRx+dWDAbXDwHADbpGgYfI1XbSEcDHfHyoyTyMcP51OeEyi8M7jV0xyhbeaNE4c50gecelVA7bvDtK8HlCx6RV5w2xrvVtaxS5dwW4Cj/Vg5gUJ7S68pExxIqd3ZLfpQtkAMGiJAUncNd3M1zcXTJZl3rp5Oq2dPZP9DsdtF2LqyIpWO0IBE8VAlhwg0723sXC3DGJw62nO+9g+yPF8O3YP7sHvqV2ZgmW4AuVkCDtZuJ10A36RT/bezMyDKJJ3jSPHXjWf1bL28Ly4Z+fLLdu9CzYtm9buC/YkDrEBBQnct22e1aJ4ToeBNVsitLwhbDXYvp9HcBS4hIh7TQLimN2hnmDB3iqLt/ZBwuKu2CZ6pyoP3l3o37ylT5114Z9UceeHTdGAWhyUYV1aMwBKdYFspYjQ5Tu04imwpbDnU/sn8flTx8hr3RfpFcwtubSW2LqgJcOYAGgGVhG/4VbejPTW/iMUlq5bshWDkleszDKjMNGYjhWfbKM2bZ/UX4VaOgqzj7fctw/3CPnWmcnelGp5a7LR6CsFCxXUNdFABQUNAaA6goa6gGeJE3FBncdxIHDfB13VUfa3tLq8ELKmDfdVP/toQz+pyD941dGWXHdPvH8qy72vqevQkmOoBA4CLjlo8ez7qvj90LLwzzD3cro33WU+hBr0E2+vPG+tHT2riBGFJgAT1p36Dhb5118+NurGOLQo8PfUJtvpMtk9XbAuXt2X7KE7s55/qjXw31Wsb08u3LcLbFieIYs5HIHKMvjqeUVCW+Gup4cO/wD81yLkS2zelty1fV7zlkus1u4OCxlKsq7lyydBvBPGo3a2IVsReIIjrbg03GHYT7qhelQIwxYGCt1Tp+sHHxIqtYfbbBRJJOpJ11JJJ+NJWhehOJCYgToCrj1Gnvq5PthBuk+AJrNMFcKkEbwalDtFzxNGuxrje23p9WPEgfOobE4zO7cmX3r/ACmoJrxNK4e+QZG8f+KNBY9l7FvNs3Eoltme69t1VRJZA6A/4SfATSOz/ZjjiuZra2+57iBvSSB5kVJ+zvbV8qbQK3ADBDjsqJ0lt874EcK0rDG9H1BHdcePRwRS3oMR2hsi5hXCXbbW2O4trmHNWGj/ALpim9yOGnxrfsXhetXJesC4p4MEYTziYnviap+2/ZdhrmtkvhnO4avb/hfX+FvKq6jMtq4tjs9MRbENaFq5A1BAIV556M0901B9Y+IjFNayWiwto8iSohBmBMzK5cxABk8hNq6O7Lu4e0cLicraOFZTmW5baVMTqIkgggH41F7BwJTrMFdiElDMw1u5LI448eehXmK4MtTb0cN5WXf4/s/2B1mUG4wc8wuWBwG/WOdThxQIIEExp48qq+C2VieuNoZggIz3IlUkZokcTwmJrSujWAt21JRRpADnV2+8SfwpYcWVHJzSMm6ZBxdto1q5bUKQjMGOctqYY+WlRHtNwBD4a+QQblkWnkQRdw0I0g8cht+lb5tC2H0JjRh4FlKmfIn1qge1vZwuYMhQS2HW3eDHewUmzcE8SEZWP7Irqwx6ezi5M7nd1h9A1KC2eR9DSb1qyCKEGgirLsLoHiMQQWHU2z9u4CCR+rb3nzgd9Tcpj5VMbl2iy7AecPb/AGRV19niTjR3WnPvQfOq9Z6Mvh0CITdVRowEN5oCfdPlRsHte7hyXs5MxGTtqWABIO4EGZUca2mUzn21NxuN7tuoKi9iM9zD2bhuGXtoxiIllBaAZgTNPhbP3z6J+FYmWoKIFP3j6L3d1cbZ+8fRfwoA1dSbWj95vRf9NN3vKo7V4Ke90Hxpg6rqjn2xh134q2PG7aHzptc6V4Nd+LtHwuI3+GaNA52ltRMOLl25ORFtkkAsdWZNANTqy1mXtB6Q2cb1Zs5+wlxTmXLObKViT3GrVt/pXgrti+gxAY3LTIBluntRKa5IHarMBWvHj+U1BU8wlqbiNLQF+rmJWczLumN0U0AinWGbVfBx6ZG/Gunm747Z4+UrdR2uaDs6QZEd/fvmnuFbVhpIjjrrruG4dx5Gkkbdrvnx07vOlhfyyBoSN8ad3j4TuHfXG1Ndu2s2Hvj9RX/hZfkDWeq8aHhWlrbzhlOsoycN5QjXvkg+dUp9nAmYpEruHNPVNMcPTwGieDHBoy76TmjqaYW32fuReuQcuitOk66GJ3ajfv3VqWExJA3se9iWPqTWR9Cb8YiPvIR/DDD3TWkYbE1NCx2r5pXrQdOfp/Oo6zc07qcZ6RorpPhygt30+rbJzjkjQJjkCB6+NKXLCuAwAJjfAMVIdRmkcxBG9WB0IYHf5Qe+qtgcS+FvNh7hnKewT9pDqvu08Qa5ebHV38uvhz7a+E7YudW4ddM0W379D1RPg3Y/7ndUxhsSUDmBDFMgEa5kDERw1qIuBHSC2UP2J+6WkKQeYaI74pzZus1tX0kgzEQjDs3BB4hgRPJQK24svtZcvand3EQYmWMnuA/OnfXbS2ct23lY6EMDu1DqyNM9zT4rTFbrAjKJMzJ1A03n7x7tB38KeWO+SSNSfzoKtiwC/ea27I2jIxRh3qSre8Gprovs+3iWZrozJbjSAcxMwCTwgcKbe03Z/U7RuxuuBbw/fWG/vq3rULsvpDcw8hIIbUzPDThT5Oq46x8qw1MvuahgdnYayxazYRGPGNR3CZyjuEUvcxFw/VEkco+dZ5a6fsD27f8AC0e4j512J9oDf1dsDvYz7h+NcN4c7e7tnNxzwumF2ljgTmsIFE6tcVSQOIAzb6lb2HW4ud1ZG0BYCYJ5ncw75rO8JtO/eth2uESSNIAEH1rZeguzVOz7LalmVszEklitx1kk9wrpx4MsdZb1/DLPmxymtbRuycBtC4MlnEZUQCBnVQFM5dAhbgedSidEton62OI8Hun4Zamtmqth27MZ95E/Dd6AHxqXcyQwMiJEdxHymt+q/lzXW+yoN0HxZ+ttG563v/spJ/Zs7fXxtw+Ib/NdNXW80DTmfgSKj9qr9VuXf4R7xR1VOla/4T2PtX7pPhb+BBoq+yfC/wDOueXUjhP3eVXi4gmY5H0Mj40mkKIA3DukxK/5aOqjSp2vZbg/vXm/fQf4Upy/s1wZQqFdSdz53LLqNQCcvqKslrXXmB4aSK6xdzKG3SKOq/I0wG7bysynepKnxUkH4UUVI9IbOTF4heV656Fyw9xqPiumeEIS9oxHIke8/KlcMfq/tR/ErD5Cgxiw7ePxANBZaNeRU+jAf5q2z78aJ7k5auCAdJjU7oG/U8BUdi9tEnLakncX48oQcOUn3UG3rUWLRUnU3M696mF92vnQbEwEQ54zl+BPxHrzriap3Z+G6pbc7zDHlIOoHdBHjqeNQGKt5XZeTMPQmrHfvghV4gMfCYPyqF2xhibzkbjDfxKD86PB1n1inYppYp0KmAehFFoQaAfbLxnVXbdzgrAn9nc3uJrU7d0HiPGshTlV76JY9rtlVkZk7BngB9Uny+FFC8YO5I30+RjwqFwbEMBv8KlUg8vXd5b6kzrqifsH3g1B9KsACbLQwYZl7R3r2TE9xM/vVKLZDHUADxafcaq3SHGqMYLaE3GS2C6T2lkZuzmMMIIMAyJ3bqy5vZdNuD3xI4AG59HpBBEESNxmRxpzszHvhXaze1tk51eT2c5IIJO7tAmTP1hO+oVNqoMoVnR86aZXRyuYZ1WV1JHZgfe4b6n9pYHL2mLkLIfM7GbbQLmndCv/ANvvqPT+1fqMdZJW6Rvyhh4fn8+tIWrgO5Qp5Kzq38MVD4jHthBkZS6HRddRvOUnkADB7opziCCY0J4Tx8xurocym+1fABrdvESc6sLWvFWDuAfBgdf1jv4ZkRurW+n9sHZ90QAVNtt8jS4oOh3aE1jxNOUBY61wotCKYXroiJwvhcce5D862r2ftOBQfde4v98t/mrFOg5+gfuu/FB+FbJ7O8SowrhmVYvNvYDQpb5+dXfaSx3rU0wuXWtAxqOKndrofDQ06ubYw4337I8btv8A1UwxPSDBwQcTZ5f0iH4GoNLYXaK3NxhteyYmQYMc9RwoNqL2J5H3amq7d2zg9D+kWxMkanWTOkjXXlRV6W4dNBi5HLKzjnxX4GlpXRl8LhYaUX9kfCjGqgPaJZXT6R/2LBA97j4UP/E3DcUvz/7aj4vT6aVlnlarW7wJHvJHuobdsKIG78daqL+1DDjdavnytD/+lN7ntUtcMPdPi1sfjR0X4TtVOndnLtC/+sUb+K2k++agYqW6S7b/AEu/12Tq+yqROY9nMZJAH3o8qi4rox8JRG0lhz3hT8R8qbqdG/ZPu7Xyp9tS1LD9n4H+dMOsVT2mUbxqROoI3b+Nb7n0+7P/ACSeNXNY8H/xLT3YJUiyH3G5kOsaFgx14aPUdbxKtYcB1YhUJAIJ7MA6eFRmNRntKqAsS0ZRx5fD3d1cW2rQE6MEYi4uY5LcEklQxDhuO4AZWkmN26lMTaw5bshmAAEqGKnKANCdSNN/Gq3b2u2HsZLtwu7IiFZzEKkkKGPCTqd3ATUV/vTfH1WCjgAqmPMiTS7/AJNTEWCR3mnAol4dqjg0jGFdNBQ0EMpqb6NYvLeyFmCuJ0OmYbtPWoKaUTFMhVl3qZHxg+8edAa3s9CIysG7jvHlU4mLzadpo4Io+J+VVHZWKt3rauG6osJg6p5Hh61Y9mKW3uHA0CpJXx7OnrJpUJC9jLdq21x8wVFZiCdSFBMCeJ3eYrCcVtJ7t5r7GHdy5IJGUkzCkaiNw7gK1L2jPkwJVSqZ7ltN4kjtOQAv7AOvAGshUGYNOGs3+9jXMLds3BNwrCOIBkEGD36bx/Orv0F6WjGW+qxFwrftjWYHWoNC0new3MO+ecZXi8L1aq2btN9nTMPETPqBvETSFnEMjB1JDqQVYatPDx8KmYSeDuVvlsli8lx1tGXW0pVzqwbLcZUHKWFpD4M/MUe+2QwQwQ/VJ3oeRPw/Mo9Fsc+W91ttRc6xc4SIBFq2h0n7yOPI1I4vGrBlW3bipjzO6POkSndPtqZMKbe/rSFHKFIdmHdoBHNqzGtEbbQzqz20uW0Y9h1R5U74zTB5HuHfV7s7Ow0Blw9iCAQeqtagiR9nlVeAwChBr0H+hWP+RZ/srf8AppN8DY42LP8AZW/9NLYZp0EP0V0frofVX/CtF6G9GVxV4tcWbVqM0jR2Oqp4RqfIcajdrYNRdsph7KBrxyBUVUBYHQnKOTHXgK1rYeyVw1hLS65RLH7zHVm8z7oHCtLbJCJnoxhDM4axrqforep56Co/EdAcA8/QBe9GuKNN+gaPdVguNw9/Ic6KE7vH5DX1NRu/JqjtP2Y2LpzLduIYAjsMoEaCIB799VravsZvMfo79pt/10uITJneC9aoI3+nfPHzosn88+PkPjSO227rED7H8aHAZLbJMEpcXQHeYbKfKpDaWwMULhnDXsoCgEKXkKImUnlWt4jFrbUs7qqjezEKAOEs0AE+6ob/AH0tvIw1u7iyONlPop4//kXCtqPBj4VUurtUy+24/LKL1ll+srL+0CvxpMa1rRG0L+9rODXTRQcTe14Zmy2lMfqvRbXQPC5s15WxT8WvnOPK0ALa+S1p9Rlpj7Y1JgEueSAsfMjQeZFFLXDuC2xzY5m/hUgD+I1dvaV0aw9i3be0RYJJVbSJ/SHQsxOYZQq8hvYcxGa32IIljunee/vrXD7+2yvYttTCaKWd3mQZOVeB3LHfzplaAWIEQQdNNxmjE+fmT8aLkHL3V1YcfTNM7dpOzhEdSHGoDqrfaRgxhgRqI8ajf9sG1mtplbXS4B9ZTzG6QeXZ4waVtKznJM5jx3a6maaYzBhL4XhABIXSTM6d3Zrjz4ph5rSXZo90kkkyTvJ3mgmnt7DBWIMaco8qL1QrWen3Nyl1K/e3+VCKLd30pas5hownkdPjXHFuFdRmwzjhRIPEUAM0Ioubuoc/dQBcDtC5akJcdO4EgHy3VOYLpnigMvXGAJkqhI8yKrd/6xjd8K6w3ag8dPWgJPaO2b14jrbjvl1AZiQDv0G4acqDD4lFuBnXMsTHfBgxpMHWJpi51nnr+PvoufSDu4d1MHWNxRuOWO6TA00BJPADnv4maDBa3BrEbjug8DNN1kkAak6Crb0Y2AVBuXEJJ0VSRA4lmPy7qW9BPdFcNbuXnUllARZgmWJe447W8QtxZ46jUazaNq9EbL2WRJFwjskn7Q1APMHcZnf3Vmv+1ns4ovZObWMomGWIMc/5DlFXbZnTBWUMVczugTHg0x5EjypU4qX6C6FlfsuhII0mYzbvAitB2W30Fvutp7lAqM2rse3iE6x2yXS0yA0ZIULbYxDaLM8yd4p9hQQoEEQBpypZXY0etcojXKRd986bvj/KkXxAIOu8+gn8KkLp0P2IDGJcajMLXcGgM/iYgd086thNY9h+nWKQ9i72PsqyowA3Abp3d9I4/wBo2Kut2bhSNIQZRPx9TVbE7tij1392nHwHCkMbj7VgZr1xLS/edgo5xJIkneYqkdE8Zi8cLnXYm8ltMg+iWyrkmZBulcw4Hsidd/Cp7Z+C2bavMFNo4hTDNdcvfnQ/XvEvx4Gg7NDt0t63/wBLh7+IHB8vU2fHrb2We7KGoP0PHXf6S9awq6DJYXrbvODfvDL3mLfnVgyTqDPHmO7yFFKfnu8+J4mgkLhuh2GDZ3U4i5wuX2a845sBc7KTwyqN1TjaCAByA4afIfKuAiff+eQomWTr5+HAfM0Bw5+MT8TO6fhSFy8ApLHKoBd2OnZGsnlIE9w8aWvjcOfv7j3c/CONZz7QOk+cnC2m7Cn6VvvuDOTwU7+8R9nUCr9KdttjcSXAOX6lpTvCzpI5sdT4gcBVY2hiA15sv1VhF7wgyz5kE+dS1251aPc4qIX9tuynpq37tQOHt11+mx3eosu2P8lQtGijUFeiwADGoqS2Rs+7irkBiFUAu+hYL+qN5J4cBxIqOIpJ7ZkEEhhqGBIIPMEaisuXC5Y6nlWN1Wr3MoChVRgiqiBktucmgjMQdd+46kbtCaY3sNg8xmxZB77dtT6QPhWfrtnFDTry45XFt3JjUSzqWJB3GZHCKRxmKuXWzue1CgxoOwoQHWTMASZ1M15nH6Lkx7W/23vLKqt8Ugu6pT/Y9xsIcTmWJIy5XiFIUzc+qrTuU6kbql8f7Ob6sVtXbV0LlBM5Tma9dsBQAWBOa0TvnUCM0rUEq6uRuJFLrjXHGfGD8amLXQLFMAQbQPYzKxZSrXLj2wpDLv7BJjw36VE7S2Xcw7Ww5Ui7bF1SuaCrTGrAcuFMgjG80Q+o+FGF+2d6MPBvxFNaEUA4NqyeLjyU/OinBW+Fz1VvlNJV1ADcsxpIIPETp86bsaWohtCgAtWC24E0quDYfZNFUxu0pRcUw+0fU0A4w+HaRIOlSuHZ1+qzLPIsJ8YqGG0XH2jR12vc5j0H4UBaMPccAfSXAf23099O12pfH9fdAHO45A57zVRXbj93vHwNDe2wzrlOkkA6ndOtLQaP0H6QNeS919wEKylGcgNlfMIk79Vnn2vCpraVnrLTR9GunaKnM0kD6u9E7zBPID61U6CXwt1x/wBMR3ZWG7+KtAwJDXEDEKuYEkkAQDJ1PcKlUUg7Ij+vsjuZsh9DXJsW4TK9W/ety2fnW2HF2m/rEM/rKZ7t9I4nYdm4O1ZttqNTbQ6b95H5mjVVvH4/tmuxtt47BoUSyCslu0mbUxxVgTuHpUBibjszNcVszMWYlSJLEknUczWvN0NwpP8AQov7GZOc/UI7qQPQiwRvvL4Xr2nqxo7j7P2yazjin1HZD+ozIfVSKl8D04xdqIvs45XIuf3m7X96rqegYgReu8Prizc3zP1rc7o401v+zw8HstJ+1hxPfqlwfCgdOPyZ4T2r3B/SWEbvRmU+jBvjU1hPadhG+v1lrxTMPW2SfdUDc9ntz/l2GmNz37e+TuytFM8R0AuD+ob9y/bPM7rirypjo/cWXpN0/srYnDXFuXX7AImbY3lyGGh5Tx8DWYFqm8T0RdFLsmIRQCxJS04UASSerc6Aa1CrZsndikjiCrq0cYkb6c7l0X/qjds3NLdv/uN4tog/hk/9ymyLQu5uOzkRmMxyG5R5AAeVHivV4cOnGRhnd0Wi0dqITW6HV0V1dFAABXEUJWgmkFDzGInTfHCedD1zcz6nx+OtdXV4joD17fePqfH460ay5LCSTGnkBoKCuoB4KFa6upkE11dXUAFdXV1AFNdXV1IOoa6uph1cK6uoC/dDj9Of2D/iWr6ldXVJoXpwgOE1AP0ib/3qR9kP/rbg4CwxA4D6S1wrq6urD/yqPy15LhnefWnlo11dXMspQV1dSAK6urqAj9voDhrwIBBtuCDuIK6gislxGzrQ3W0/hX8K6urq4PFCJxmHUAwoHgBUWa6uruw8MsvJJqCurq1QEULV1dQAUFdXUg//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 name="AutoShape 4" descr="data:image/jpeg;base64,/9j/4AAQSkZJRgABAQAAAQABAAD/2wCEAAkGBhQSERUUExQWFBUVFxgVGBcYGBQYFRUYFRcVFRQYGBUXHSYeFxwjGhcXHy8gIycpLCwsFR4xNTAqNSYrLCkBCQoKDgwOGg8PFywcHBwsLCwsLCkpLCwsKSkpLCwpKSwpLCwpKSksKSksKSkpKSwsKSkpKSwpLCkpKSwpKSwpLP/AABEIALIBGwMBIgACEQEDEQH/xAAcAAAABwEBAAAAAAAAAAAAAAABAgMEBQYHAAj/xABLEAACAQIDBAcEBgYHBwQDAAABAhEAAwQSIQUxQVEGEyJhcYGRB6GxwSMyQlLR8BRicoKS4TNDk6KywtIVFhdTY4PxNHOz0ySkw//EABkBAAMBAQEAAAAAAAAAAAAAAAABAgMEBf/EACgRAQEAAgEDAwQCAwEAAAAAAAABAhEDEiExBDJREyJBYXGhQoHwM//aAAwDAQACEQMRAD8AyChBotdNMh76yp7taZRT5T+FMjpRQFVpa0sUgLlL2JMd9IyoNGW5FPk2K0At2e77Xpw86VOz7YH2vHMJHugijqg0j1elEanlrYLsrsjJkRczFjlgcNOZ7qKmy5HZYFomDprExNPcGiIeKEXKRuAjfwpMuTTI7V6ULx4H8imAenUErEju/CkHMYpRbum6QPUcvH+VIB5UHyPlQ27kUA4RgdVM/nlQ28KOsRhoQyk8jqKQNoAzUp0OxU460CudQxMcsqsQZ7iAfKlbrurGbunonovphkHEZvGMxipgVCdG8psBgNTMnmQxqZFTPC+T30eiXI5jQzRqbNvf88RVMziRzpOxaCA9qdZ3eVBkkTx/kDRr+7891IDm4tcCPU++kHXf4A/KlSOx5T7qA7KAJC8z66nf+daNctg6EaU02eT1dskySomTx1mnppnZq6ZN7Q+kOBvdbYJuDEWHYIQnZDroVLE6qYifA8KzHMdYMf8AmakulIzbQxbc8Re/+Rh8qjVTU+NdXHNM6SK6jjrUjaw801ydofngalrOG7Qbuj51nn7qc8DYfDBQ51MkQAB4fn+VF2vhQ1pu4r+BpS7iVtndLtGnhunl4cafPaJtPO/IJ8QwqAo2GXJetjk6f4hUotulcVs8GGGhU5ge8a/Kuy1rxQqqlCKAV1YKHBpviR2vHWlhRcSugNANamcBbyZeDHXwH4n4VG4OzmcD18KfXr8NI/IH86mqieuvK/M8e+ONMGbxoMNjQ2//AM0N3XdU6M4S9GHI+/dURzCDN8TSbxmzKYJ1PHduouI0t2xzzt6mPhRLY1ny+Zp0oDH4eVzQJG8jcw591R0Vek2FmwFwkfSQbqcxlEkfvKDp3iqMKMM5l/pWeHSKdKcYY8jHiJpDNFHQcvjWjN1skAr30bNTZrxk+NFe5SBdsQfKrT7NwOsvT9lAw9WU/GqbNXz2SbP62/e+6ETN+ybgze5TUcnt7NOKyZy35bn0fw5t4a2p35cx8W7XzipYGmiYhYkERHMbuY7qWTELG8U5NFleq2/JwDTe5vbwn4UDY5BvI8zFJNtS1Mll5b6aT22dB4Ci3VketN7e0rZ0Vl/jX8aXW6TuUnwg/CgCE6fufA0sglR4Un1v6jelCL4HBh+6fkKARwKZbYU/ZYr6MRTwb6b/AKSvhx3MO+d1N723MOphr9lG00a4itwO5iDqPjQd715820p/S8RO/r73/wAj1Hneam+kDo+MxDW2DI112VhuYMxaR61CXRDn88BXXx1lR1HaXxHzp5tC+1oJAguuYHuJKiOWoNNEG7xHxp1tIStueCwPJp+dZ8k+854dsnDa5256fjU/bE27n7De7Wj7M2Mb9l3Voa2qNEEggju1B9akcHsFlwz3LpCyhKiRqXUFRPEkHcOetTlZrS6qLjQ02TcKdxpTNF0Fa8TPJUa6hyHlXRXMt1Dc1WK6KFTQCWEbK09xFFa5rUjZuotucoLkkEmdBwIHz7qjcutSZWyxmalLT6VF2op/iR1cLuJUMe4MJWTwJGsUrVSHmJacg5IPeae7DwouXQOA1PfHOkNvXluXraqBbAtoD9WCZM7iZ31c9kbJW1bGTViBM/CsOfPpn8tuDDquzw4kWxAUu2UwoEwADqx3AfHhWSo1a5s+y63C7toD2QNF14t9479+7gBVE6cdHhh7ouJAtXiSB9xhBZQPu6yPThrHpspL0tPUY2zfwgZBojADUGk5owNdriN2bWuzUYpQhRSAoNaz7FrQWziLhYKHdLYJXMDkUmN443BWU1fOhfStsPg7gFtHFtwxDToH0zCN5mB5CmbY2wLAaG35WzPgDnoLdlgsQviU5/vxVdwxxVxUuLYXKwV1m4w0YAiVzHgd1OAuM42bX9ow+AoV0/tNdXrrcUeCKPerUYWLfF0Pecx/z1EhcVws2j/3b/yWjBced2Hs/wBpe+aUbHSl/wBAtHhaPkfxpFtm2BxRT3OVNRhwe0T/AFGF83ufhRRs7aP/AC8GPE3PkKBr9pqzaI+pffwF4MPR9Ke2798faz+Kp8UYVXE2ftDiuB//AGPkKXt2cUGCsMJJkgL+kaxv3igtJPaOPuKjF2CKxygtCquZY7LTObfE1k3T/DIhtFX6zPqzZ+sYlVywznUwIq87Q6I3r75rl22APqqLbMFEz9Zn1PfApHF+ze3dC9dduEJOiKiDtQDvzcqUvdr9sw93e/hltikMSPpD5fAVZ+lfR5cHijaSchRHQsZMMIbWBPaVuHKq3jF7Z8B8K6+Py5sg2ePkf7y062gYt2/3viKa2Rv/AGT7ipp9iEQoudsoUsTzMxAHpWfN7hj4dszH4lMQOpYhMoDzrbIgwHB0bcIG+pHavSiCqrDFEFsbyiwuVjv1Y+g0HCq/jdslhlTsJ7z48vzM0wz1nqeTTtq6GEj/AMGm6j4n40wwmMyN3Hf+NO3uiTGupPrrWvHSsRfR7ZNzFEjMoVYksCTryjf61arHQC19u47dwyqPfmpj7NxKXvFPgauqGue1SHs9DsKv9Vm/aZj7pj3VRsbaW1iLhVOyjGBrA5b++tVrMds38l26D9Vmnhrx1H53UW9jhC9tNCDIBJ45Vn1iouwgZojQzry5UGIuLPZkVJbNw6dRcuMRmBVVBOraEsQO7T+Puip0raO6jthTuJHvNSuHw+TFr1okA8RI+rCmBvH1aJYOZhG8+4+FWK0ZI6xQSBHjyINZZ53GtcMJlNEcfsgXblpragBZLMPqkAgqJ4mZqx2bhWB76i7OI6vQgxvHdO/36+dSdvEhhI1rj587lXbwYzCH9lyd7RBB09PnWW7c2lcvXWz3TdCMwQ7hlzGCBwkAe6r7tbHNZw9y6AJVeyTrDEhQY7pnyrLWaTJMk6k851rf0uPbbD1WfiFZoAaTzUIeuxxFDQTRM9CDTIY1J7Bua3E4Omv7rKw/PfUVNSvRwTdI/UPxFXxzeULLws2H2hfOVFvX5MKo625xhVAE+AreNm7L6tEt5iTbVRmJksV0JJOpkyfOsn9ney+ux9vitqbzcuxGT++V9K2pV19a059S6hYbs7gCmuyGlKKW/Onf+HvrmWJ1dF6mlVNdz86AR6ik3wCsysRqswddJEGl5P5muAP5mgEv0Mcvf50hclWUQApaPIz+fOnmQ/kePf4fncnirJK7jIM8OenuoCn+0nondxKWnw65rttihUFVJRhO9iBoyjT9c1k20tm3LN1rd5ctxYzAlSRIDDVSRuIPnXpEGfz51Q+kPs3sE4jF3cTeE57z6W4AALEDTcAIHgK6eHlmPas8sfhkarSjIDv18daPsodZetI+iO6K0aMAzAGCRE61qQ9mGEH2r5/fT5JXVnnjj5ZarJ/0Ych6Cu/RhWt/8NMH/wBb+0H+muPs1wf/AFv7Qf6aj63GeqyYWAOFEZYrXB7MsH/1v7Qf6apmO2TZW66i2YV2XV2J7JK6nyovNgclVv2bN/TjuU+8irspqg+zm5F26Odv4EVeQ9cFbHOasx6T2ovMef4Voj3dDVQ6U4UNmI3g/HUUQILZmGS48XB9GgNy5G/IuXsg8CzFUB4FweFN8XfDMeyEB3KJygcAJ1gd+tTnRzDj9Cx9xt4FhB3fShj/AJfSoMZWnWfL4U5DHtjcRoRx+dWDAbXDwHADbpGgYfI1XbSEcDHfHyoyTyMcP51OeEyi8M7jV0xyhbeaNE4c50gecelVA7bvDtK8HlCx6RV5w2xrvVtaxS5dwW4Cj/Vg5gUJ7S68pExxIqd3ZLfpQtkAMGiJAUncNd3M1zcXTJZl3rp5Oq2dPZP9DsdtF2LqyIpWO0IBE8VAlhwg0723sXC3DGJw62nO+9g+yPF8O3YP7sHvqV2ZgmW4AuVkCDtZuJ10A36RT/bezMyDKJJ3jSPHXjWf1bL28Ly4Z+fLLdu9CzYtm9buC/YkDrEBBQnct22e1aJ4ToeBNVsitLwhbDXYvp9HcBS4hIh7TQLimN2hnmDB3iqLt/ZBwuKu2CZ6pyoP3l3o37ylT5114Z9UceeHTdGAWhyUYV1aMwBKdYFspYjQ5Tu04imwpbDnU/sn8flTx8hr3RfpFcwtubSW2LqgJcOYAGgGVhG/4VbejPTW/iMUlq5bshWDkleszDKjMNGYjhWfbKM2bZ/UX4VaOgqzj7fctw/3CPnWmcnelGp5a7LR6CsFCxXUNdFABQUNAaA6goa6gGeJE3FBncdxIHDfB13VUfa3tLq8ELKmDfdVP/toQz+pyD941dGWXHdPvH8qy72vqevQkmOoBA4CLjlo8ez7qvj90LLwzzD3cro33WU+hBr0E2+vPG+tHT2riBGFJgAT1p36Dhb5118+NurGOLQo8PfUJtvpMtk9XbAuXt2X7KE7s55/qjXw31Wsb08u3LcLbFieIYs5HIHKMvjqeUVCW+Gup4cO/wD81yLkS2zelty1fV7zlkus1u4OCxlKsq7lyydBvBPGo3a2IVsReIIjrbg03GHYT7qhelQIwxYGCt1Tp+sHHxIqtYfbbBRJJOpJ11JJJ+NJWhehOJCYgToCrj1Gnvq5PthBuk+AJrNMFcKkEbwalDtFzxNGuxrje23p9WPEgfOobE4zO7cmX3r/ACmoJrxNK4e+QZG8f+KNBY9l7FvNs3Eoltme69t1VRJZA6A/4SfATSOz/ZjjiuZra2+57iBvSSB5kVJ+zvbV8qbQK3ADBDjsqJ0lt874EcK0rDG9H1BHdcePRwRS3oMR2hsi5hXCXbbW2O4trmHNWGj/ALpim9yOGnxrfsXhetXJesC4p4MEYTziYnviap+2/ZdhrmtkvhnO4avb/hfX+FvKq6jMtq4tjs9MRbENaFq5A1BAIV556M0901B9Y+IjFNayWiwto8iSohBmBMzK5cxABk8hNq6O7Lu4e0cLicraOFZTmW5baVMTqIkgggH41F7BwJTrMFdiElDMw1u5LI448eehXmK4MtTb0cN5WXf4/s/2B1mUG4wc8wuWBwG/WOdThxQIIEExp48qq+C2VieuNoZggIz3IlUkZokcTwmJrSujWAt21JRRpADnV2+8SfwpYcWVHJzSMm6ZBxdto1q5bUKQjMGOctqYY+WlRHtNwBD4a+QQblkWnkQRdw0I0g8cht+lb5tC2H0JjRh4FlKmfIn1qge1vZwuYMhQS2HW3eDHewUmzcE8SEZWP7Irqwx6ezi5M7nd1h9A1KC2eR9DSb1qyCKEGgirLsLoHiMQQWHU2z9u4CCR+rb3nzgd9Tcpj5VMbl2iy7AecPb/AGRV19niTjR3WnPvQfOq9Z6Mvh0CITdVRowEN5oCfdPlRsHte7hyXs5MxGTtqWABIO4EGZUca2mUzn21NxuN7tuoKi9iM9zD2bhuGXtoxiIllBaAZgTNPhbP3z6J+FYmWoKIFP3j6L3d1cbZ+8fRfwoA1dSbWj95vRf9NN3vKo7V4Ke90Hxpg6rqjn2xh134q2PG7aHzptc6V4Nd+LtHwuI3+GaNA52ltRMOLl25ORFtkkAsdWZNANTqy1mXtB6Q2cb1Zs5+wlxTmXLObKViT3GrVt/pXgrti+gxAY3LTIBluntRKa5IHarMBWvHj+U1BU8wlqbiNLQF+rmJWczLumN0U0AinWGbVfBx6ZG/Gunm747Z4+UrdR2uaDs6QZEd/fvmnuFbVhpIjjrrruG4dx5Gkkbdrvnx07vOlhfyyBoSN8ad3j4TuHfXG1Ndu2s2Hvj9RX/hZfkDWeq8aHhWlrbzhlOsoycN5QjXvkg+dUp9nAmYpEruHNPVNMcPTwGieDHBoy76TmjqaYW32fuReuQcuitOk66GJ3ajfv3VqWExJA3se9iWPqTWR9Cb8YiPvIR/DDD3TWkYbE1NCx2r5pXrQdOfp/Oo6zc07qcZ6RorpPhygt30+rbJzjkjQJjkCB6+NKXLCuAwAJjfAMVIdRmkcxBG9WB0IYHf5Qe+qtgcS+FvNh7hnKewT9pDqvu08Qa5ebHV38uvhz7a+E7YudW4ddM0W379D1RPg3Y/7ndUxhsSUDmBDFMgEa5kDERw1qIuBHSC2UP2J+6WkKQeYaI74pzZus1tX0kgzEQjDs3BB4hgRPJQK24svtZcvand3EQYmWMnuA/OnfXbS2ct23lY6EMDu1DqyNM9zT4rTFbrAjKJMzJ1A03n7x7tB38KeWO+SSNSfzoKtiwC/ea27I2jIxRh3qSre8Gprovs+3iWZrozJbjSAcxMwCTwgcKbe03Z/U7RuxuuBbw/fWG/vq3rULsvpDcw8hIIbUzPDThT5Oq46x8qw1MvuahgdnYayxazYRGPGNR3CZyjuEUvcxFw/VEkco+dZ5a6fsD27f8AC0e4j512J9oDf1dsDvYz7h+NcN4c7e7tnNxzwumF2ljgTmsIFE6tcVSQOIAzb6lb2HW4ud1ZG0BYCYJ5ncw75rO8JtO/eth2uESSNIAEH1rZeguzVOz7LalmVszEklitx1kk9wrpx4MsdZb1/DLPmxymtbRuycBtC4MlnEZUQCBnVQFM5dAhbgedSidEton62OI8Hun4Zamtmqth27MZ95E/Dd6AHxqXcyQwMiJEdxHymt+q/lzXW+yoN0HxZ+ttG563v/spJ/Zs7fXxtw+Ib/NdNXW80DTmfgSKj9qr9VuXf4R7xR1VOla/4T2PtX7pPhb+BBoq+yfC/wDOueXUjhP3eVXi4gmY5H0Mj40mkKIA3DukxK/5aOqjSp2vZbg/vXm/fQf4Upy/s1wZQqFdSdz53LLqNQCcvqKslrXXmB4aSK6xdzKG3SKOq/I0wG7bysynepKnxUkH4UUVI9IbOTF4heV656Fyw9xqPiumeEIS9oxHIke8/KlcMfq/tR/ErD5Cgxiw7ePxANBZaNeRU+jAf5q2z78aJ7k5auCAdJjU7oG/U8BUdi9tEnLakncX48oQcOUn3UG3rUWLRUnU3M696mF92vnQbEwEQ54zl+BPxHrzriap3Z+G6pbc7zDHlIOoHdBHjqeNQGKt5XZeTMPQmrHfvghV4gMfCYPyqF2xhibzkbjDfxKD86PB1n1inYppYp0KmAehFFoQaAfbLxnVXbdzgrAn9nc3uJrU7d0HiPGshTlV76JY9rtlVkZk7BngB9Uny+FFC8YO5I30+RjwqFwbEMBv8KlUg8vXd5b6kzrqifsH3g1B9KsACbLQwYZl7R3r2TE9xM/vVKLZDHUADxafcaq3SHGqMYLaE3GS2C6T2lkZuzmMMIIMAyJ3bqy5vZdNuD3xI4AG59HpBBEESNxmRxpzszHvhXaze1tk51eT2c5IIJO7tAmTP1hO+oVNqoMoVnR86aZXRyuYZ1WV1JHZgfe4b6n9pYHL2mLkLIfM7GbbQLmndCv/ANvvqPT+1fqMdZJW6Rvyhh4fn8+tIWrgO5Qp5Kzq38MVD4jHthBkZS6HRddRvOUnkADB7opziCCY0J4Tx8xurocym+1fABrdvESc6sLWvFWDuAfBgdf1jv4ZkRurW+n9sHZ90QAVNtt8jS4oOh3aE1jxNOUBY61wotCKYXroiJwvhcce5D862r2ftOBQfde4v98t/mrFOg5+gfuu/FB+FbJ7O8SowrhmVYvNvYDQpb5+dXfaSx3rU0wuXWtAxqOKndrofDQ06ubYw4337I8btv8A1UwxPSDBwQcTZ5f0iH4GoNLYXaK3NxhteyYmQYMc9RwoNqL2J5H3amq7d2zg9D+kWxMkanWTOkjXXlRV6W4dNBi5HLKzjnxX4GlpXRl8LhYaUX9kfCjGqgPaJZXT6R/2LBA97j4UP/E3DcUvz/7aj4vT6aVlnlarW7wJHvJHuobdsKIG78daqL+1DDjdavnytD/+lN7ntUtcMPdPi1sfjR0X4TtVOndnLtC/+sUb+K2k++agYqW6S7b/AEu/12Tq+yqROY9nMZJAH3o8qi4rox8JRG0lhz3hT8R8qbqdG/ZPu7Xyp9tS1LD9n4H+dMOsVT2mUbxqROoI3b+Nb7n0+7P/ACSeNXNY8H/xLT3YJUiyH3G5kOsaFgx14aPUdbxKtYcB1YhUJAIJ7MA6eFRmNRntKqAsS0ZRx5fD3d1cW2rQE6MEYi4uY5LcEklQxDhuO4AZWkmN26lMTaw5bshmAAEqGKnKANCdSNN/Gq3b2u2HsZLtwu7IiFZzEKkkKGPCTqd3ATUV/vTfH1WCjgAqmPMiTS7/AJNTEWCR3mnAol4dqjg0jGFdNBQ0EMpqb6NYvLeyFmCuJ0OmYbtPWoKaUTFMhVl3qZHxg+8edAa3s9CIysG7jvHlU4mLzadpo4Io+J+VVHZWKt3rauG6osJg6p5Hh61Y9mKW3uHA0CpJXx7OnrJpUJC9jLdq21x8wVFZiCdSFBMCeJ3eYrCcVtJ7t5r7GHdy5IJGUkzCkaiNw7gK1L2jPkwJVSqZ7ltN4kjtOQAv7AOvAGshUGYNOGs3+9jXMLds3BNwrCOIBkEGD36bx/Orv0F6WjGW+qxFwrftjWYHWoNC0new3MO+ecZXi8L1aq2btN9nTMPETPqBvETSFnEMjB1JDqQVYatPDx8KmYSeDuVvlsli8lx1tGXW0pVzqwbLcZUHKWFpD4M/MUe+2QwQwQ/VJ3oeRPw/Mo9Fsc+W91ttRc6xc4SIBFq2h0n7yOPI1I4vGrBlW3bipjzO6POkSndPtqZMKbe/rSFHKFIdmHdoBHNqzGtEbbQzqz20uW0Y9h1R5U74zTB5HuHfV7s7Ow0Blw9iCAQeqtagiR9nlVeAwChBr0H+hWP+RZ/srf8AppN8DY42LP8AZW/9NLYZp0EP0V0frofVX/CtF6G9GVxV4tcWbVqM0jR2Oqp4RqfIcajdrYNRdsph7KBrxyBUVUBYHQnKOTHXgK1rYeyVw1hLS65RLH7zHVm8z7oHCtLbJCJnoxhDM4axrqforep56Co/EdAcA8/QBe9GuKNN+gaPdVguNw9/Ic6KE7vH5DX1NRu/JqjtP2Y2LpzLduIYAjsMoEaCIB799VravsZvMfo79pt/10uITJneC9aoI3+nfPHzosn88+PkPjSO227rED7H8aHAZLbJMEpcXQHeYbKfKpDaWwMULhnDXsoCgEKXkKImUnlWt4jFrbUs7qqjezEKAOEs0AE+6ob/AH0tvIw1u7iyONlPop4//kXCtqPBj4VUurtUy+24/LKL1ll+srL+0CvxpMa1rRG0L+9rODXTRQcTe14Zmy2lMfqvRbXQPC5s15WxT8WvnOPK0ALa+S1p9Rlpj7Y1JgEueSAsfMjQeZFFLXDuC2xzY5m/hUgD+I1dvaV0aw9i3be0RYJJVbSJ/SHQsxOYZQq8hvYcxGa32IIljunee/vrXD7+2yvYttTCaKWd3mQZOVeB3LHfzplaAWIEQQdNNxmjE+fmT8aLkHL3V1YcfTNM7dpOzhEdSHGoDqrfaRgxhgRqI8ajf9sG1mtplbXS4B9ZTzG6QeXZ4waVtKznJM5jx3a6maaYzBhL4XhABIXSTM6d3Zrjz4ph5rSXZo90kkkyTvJ3mgmnt7DBWIMaco8qL1QrWen3Nyl1K/e3+VCKLd30pas5hownkdPjXHFuFdRmwzjhRIPEUAM0Ioubuoc/dQBcDtC5akJcdO4EgHy3VOYLpnigMvXGAJkqhI8yKrd/6xjd8K6w3ag8dPWgJPaO2b14jrbjvl1AZiQDv0G4acqDD4lFuBnXMsTHfBgxpMHWJpi51nnr+PvoufSDu4d1MHWNxRuOWO6TA00BJPADnv4maDBa3BrEbjug8DNN1kkAak6Crb0Y2AVBuXEJJ0VSRA4lmPy7qW9BPdFcNbuXnUllARZgmWJe447W8QtxZ46jUazaNq9EbL2WRJFwjskn7Q1APMHcZnf3Vmv+1ns4ovZObWMomGWIMc/5DlFXbZnTBWUMVczugTHg0x5EjypU4qX6C6FlfsuhII0mYzbvAitB2W30Fvutp7lAqM2rse3iE6x2yXS0yA0ZIULbYxDaLM8yd4p9hQQoEEQBpypZXY0etcojXKRd986bvj/KkXxAIOu8+gn8KkLp0P2IDGJcajMLXcGgM/iYgd086thNY9h+nWKQ9i72PsqyowA3Abp3d9I4/wBo2Kut2bhSNIQZRPx9TVbE7tij1392nHwHCkMbj7VgZr1xLS/edgo5xJIkneYqkdE8Zi8cLnXYm8ltMg+iWyrkmZBulcw4Hsidd/Cp7Z+C2bavMFNo4hTDNdcvfnQ/XvEvx4Gg7NDt0t63/wBLh7+IHB8vU2fHrb2We7KGoP0PHXf6S9awq6DJYXrbvODfvDL3mLfnVgyTqDPHmO7yFFKfnu8+J4mgkLhuh2GDZ3U4i5wuX2a845sBc7KTwyqN1TjaCAByA4afIfKuAiff+eQomWTr5+HAfM0Bw5+MT8TO6fhSFy8ApLHKoBd2OnZGsnlIE9w8aWvjcOfv7j3c/CONZz7QOk+cnC2m7Cn6VvvuDOTwU7+8R9nUCr9KdttjcSXAOX6lpTvCzpI5sdT4gcBVY2hiA15sv1VhF7wgyz5kE+dS1251aPc4qIX9tuynpq37tQOHt11+mx3eosu2P8lQtGijUFeiwADGoqS2Rs+7irkBiFUAu+hYL+qN5J4cBxIqOIpJ7ZkEEhhqGBIIPMEaisuXC5Y6nlWN1Wr3MoChVRgiqiBktucmgjMQdd+46kbtCaY3sNg8xmxZB77dtT6QPhWfrtnFDTry45XFt3JjUSzqWJB3GZHCKRxmKuXWzue1CgxoOwoQHWTMASZ1M15nH6Lkx7W/23vLKqt8Ugu6pT/Y9xsIcTmWJIy5XiFIUzc+qrTuU6kbql8f7Ob6sVtXbV0LlBM5Tma9dsBQAWBOa0TvnUCM0rUEq6uRuJFLrjXHGfGD8amLXQLFMAQbQPYzKxZSrXLj2wpDLv7BJjw36VE7S2Xcw7Ww5Ui7bF1SuaCrTGrAcuFMgjG80Q+o+FGF+2d6MPBvxFNaEUA4NqyeLjyU/OinBW+Fz1VvlNJV1ADcsxpIIPETp86bsaWohtCgAtWC24E0quDYfZNFUxu0pRcUw+0fU0A4w+HaRIOlSuHZ1+qzLPIsJ8YqGG0XH2jR12vc5j0H4UBaMPccAfSXAf23099O12pfH9fdAHO45A57zVRXbj93vHwNDe2wzrlOkkA6ndOtLQaP0H6QNeS919wEKylGcgNlfMIk79Vnn2vCpraVnrLTR9GunaKnM0kD6u9E7zBPID61U6CXwt1x/wBMR3ZWG7+KtAwJDXEDEKuYEkkAQDJ1PcKlUUg7Ij+vsjuZsh9DXJsW4TK9W/ety2fnW2HF2m/rEM/rKZ7t9I4nYdm4O1ZttqNTbQ6b95H5mjVVvH4/tmuxtt47BoUSyCslu0mbUxxVgTuHpUBibjszNcVszMWYlSJLEknUczWvN0NwpP8AQov7GZOc/UI7qQPQiwRvvL4Xr2nqxo7j7P2yazjin1HZD+ozIfVSKl8D04xdqIvs45XIuf3m7X96rqegYgReu8Prizc3zP1rc7o401v+zw8HstJ+1hxPfqlwfCgdOPyZ4T2r3B/SWEbvRmU+jBvjU1hPadhG+v1lrxTMPW2SfdUDc9ntz/l2GmNz37e+TuytFM8R0AuD+ob9y/bPM7rirypjo/cWXpN0/srYnDXFuXX7AImbY3lyGGh5Tx8DWYFqm8T0RdFLsmIRQCxJS04UASSerc6Aa1CrZsndikjiCrq0cYkb6c7l0X/qjds3NLdv/uN4tog/hk/9ymyLQu5uOzkRmMxyG5R5AAeVHivV4cOnGRhnd0Wi0dqITW6HV0V1dFAABXEUJWgmkFDzGInTfHCedD1zcz6nx+OtdXV4joD17fePqfH460ay5LCSTGnkBoKCuoB4KFa6upkE11dXUAFdXV1AFNdXV1IOoa6uph1cK6uoC/dDj9Of2D/iWr6ldXVJoXpwgOE1AP0ib/3qR9kP/rbg4CwxA4D6S1wrq6urD/yqPy15LhnefWnlo11dXMspQV1dSAK6urqAj9voDhrwIBBtuCDuIK6gislxGzrQ3W0/hX8K6urq4PFCJxmHUAwoHgBUWa6uruw8MsvJJqCurq1QEULV1dQAUFdXUg//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9" name="Picture 8"/>
          <p:cNvPicPr>
            <a:picLocks noChangeAspect="1"/>
          </p:cNvPicPr>
          <p:nvPr/>
        </p:nvPicPr>
        <p:blipFill>
          <a:blip r:embed="rId5"/>
          <a:stretch>
            <a:fillRect/>
          </a:stretch>
        </p:blipFill>
        <p:spPr>
          <a:xfrm>
            <a:off x="307975" y="1406055"/>
            <a:ext cx="3818856" cy="2250615"/>
          </a:xfrm>
          <a:prstGeom prst="rect">
            <a:avLst/>
          </a:prstGeom>
        </p:spPr>
      </p:pic>
      <p:pic>
        <p:nvPicPr>
          <p:cNvPr id="10" name="Picture 9"/>
          <p:cNvPicPr>
            <a:picLocks noChangeAspect="1"/>
          </p:cNvPicPr>
          <p:nvPr/>
        </p:nvPicPr>
        <p:blipFill>
          <a:blip r:embed="rId6"/>
          <a:stretch>
            <a:fillRect/>
          </a:stretch>
        </p:blipFill>
        <p:spPr>
          <a:xfrm>
            <a:off x="307974" y="3865146"/>
            <a:ext cx="3818857" cy="2579356"/>
          </a:xfrm>
          <a:prstGeom prst="rect">
            <a:avLst/>
          </a:prstGeom>
        </p:spPr>
      </p:pic>
    </p:spTree>
    <p:extLst>
      <p:ext uri="{BB962C8B-B14F-4D97-AF65-F5344CB8AC3E}">
        <p14:creationId xmlns:p14="http://schemas.microsoft.com/office/powerpoint/2010/main" val="25951886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84194" y="2496890"/>
            <a:ext cx="10443412" cy="1498600"/>
          </a:xfrm>
        </p:spPr>
        <p:txBody>
          <a:bodyPr rtlCol="0">
            <a:normAutofit/>
          </a:bodyPr>
          <a:lstStyle/>
          <a:p>
            <a:pPr algn="ctr">
              <a:defRPr/>
            </a:pPr>
            <a:r>
              <a:rPr lang="en-IE" sz="4000" b="1" dirty="0" smtClean="0">
                <a:solidFill>
                  <a:srgbClr val="FF0066"/>
                </a:solidFill>
              </a:rPr>
              <a:t>Next Steps</a:t>
            </a:r>
            <a:endParaRPr lang="en-IE" sz="4000" dirty="0"/>
          </a:p>
        </p:txBody>
      </p:sp>
      <p:pic>
        <p:nvPicPr>
          <p:cNvPr id="6"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810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 y="6353"/>
            <a:ext cx="10443412" cy="1498600"/>
          </a:xfrm>
        </p:spPr>
        <p:txBody>
          <a:bodyPr rtlCol="0">
            <a:normAutofit/>
          </a:bodyPr>
          <a:lstStyle/>
          <a:p>
            <a:pPr>
              <a:defRPr/>
            </a:pPr>
            <a:r>
              <a:rPr lang="en-IE" sz="4000" b="1" dirty="0" smtClean="0">
                <a:solidFill>
                  <a:srgbClr val="FF0066"/>
                </a:solidFill>
              </a:rPr>
              <a:t>Start early</a:t>
            </a:r>
            <a:endParaRPr lang="en-IE" sz="4000" dirty="0"/>
          </a:p>
        </p:txBody>
      </p:sp>
      <p:pic>
        <p:nvPicPr>
          <p:cNvPr id="6"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838200" y="1861720"/>
            <a:ext cx="10515600" cy="4351338"/>
          </a:xfrm>
        </p:spPr>
        <p:txBody>
          <a:bodyPr>
            <a:normAutofit fontScale="92500"/>
          </a:bodyPr>
          <a:lstStyle/>
          <a:p>
            <a:r>
              <a:rPr lang="en-IE" sz="3200" dirty="0" smtClean="0">
                <a:solidFill>
                  <a:schemeClr val="tx2"/>
                </a:solidFill>
              </a:rPr>
              <a:t>The </a:t>
            </a:r>
            <a:r>
              <a:rPr lang="en-IE" sz="3200" dirty="0">
                <a:solidFill>
                  <a:schemeClr val="tx2"/>
                </a:solidFill>
              </a:rPr>
              <a:t>electorate do reward early contact with candidates and they do reward contact with candidates outside of election cycles. </a:t>
            </a:r>
            <a:endParaRPr lang="en-IE" sz="3200" dirty="0" smtClean="0">
              <a:solidFill>
                <a:schemeClr val="tx2"/>
              </a:solidFill>
            </a:endParaRPr>
          </a:p>
          <a:p>
            <a:r>
              <a:rPr lang="en-IE" sz="3200" dirty="0" smtClean="0">
                <a:solidFill>
                  <a:schemeClr val="tx2"/>
                </a:solidFill>
              </a:rPr>
              <a:t>It’s </a:t>
            </a:r>
            <a:r>
              <a:rPr lang="en-IE" sz="3200" dirty="0">
                <a:solidFill>
                  <a:schemeClr val="tx2"/>
                </a:solidFill>
              </a:rPr>
              <a:t>never too early to start your political campaign. avail of any opportunity to increase your profile and enhance your </a:t>
            </a:r>
            <a:r>
              <a:rPr lang="en-IE" sz="3200" dirty="0" smtClean="0">
                <a:solidFill>
                  <a:schemeClr val="tx2"/>
                </a:solidFill>
              </a:rPr>
              <a:t>candidacy.</a:t>
            </a:r>
          </a:p>
          <a:p>
            <a:r>
              <a:rPr lang="en-GB" sz="3200" dirty="0" smtClean="0">
                <a:solidFill>
                  <a:schemeClr val="tx2"/>
                </a:solidFill>
              </a:rPr>
              <a:t>Set </a:t>
            </a:r>
            <a:r>
              <a:rPr lang="en-GB" sz="3200" dirty="0">
                <a:solidFill>
                  <a:schemeClr val="tx2"/>
                </a:solidFill>
              </a:rPr>
              <a:t>out in your campaign plan what the campaign structure will be based on available resources and available personnel. </a:t>
            </a:r>
            <a:endParaRPr lang="en-GB" sz="3200" dirty="0" smtClean="0">
              <a:solidFill>
                <a:schemeClr val="tx2"/>
              </a:solidFill>
            </a:endParaRPr>
          </a:p>
          <a:p>
            <a:r>
              <a:rPr lang="en-GB" sz="3200" dirty="0" smtClean="0">
                <a:solidFill>
                  <a:schemeClr val="tx2"/>
                </a:solidFill>
              </a:rPr>
              <a:t>Be </a:t>
            </a:r>
            <a:r>
              <a:rPr lang="en-GB" sz="3200" dirty="0">
                <a:solidFill>
                  <a:schemeClr val="tx2"/>
                </a:solidFill>
              </a:rPr>
              <a:t>realistic; don’t put people in roles, where they can’t commit full time</a:t>
            </a:r>
            <a:endParaRPr lang="en-IE" sz="3200" dirty="0">
              <a:solidFill>
                <a:schemeClr val="tx2"/>
              </a:solidFill>
            </a:endParaRPr>
          </a:p>
        </p:txBody>
      </p:sp>
    </p:spTree>
    <p:extLst>
      <p:ext uri="{BB962C8B-B14F-4D97-AF65-F5344CB8AC3E}">
        <p14:creationId xmlns:p14="http://schemas.microsoft.com/office/powerpoint/2010/main" val="11201510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 y="6353"/>
            <a:ext cx="10443412" cy="1498600"/>
          </a:xfrm>
        </p:spPr>
        <p:txBody>
          <a:bodyPr rtlCol="0">
            <a:normAutofit/>
          </a:bodyPr>
          <a:lstStyle/>
          <a:p>
            <a:pPr>
              <a:defRPr/>
            </a:pPr>
            <a:r>
              <a:rPr lang="en-IE" sz="4000" b="1" dirty="0">
                <a:solidFill>
                  <a:srgbClr val="FF0066"/>
                </a:solidFill>
              </a:rPr>
              <a:t>V</a:t>
            </a:r>
            <a:r>
              <a:rPr lang="en-IE" sz="4000" b="1" dirty="0" smtClean="0">
                <a:solidFill>
                  <a:srgbClr val="FF0066"/>
                </a:solidFill>
              </a:rPr>
              <a:t>oting</a:t>
            </a:r>
            <a:endParaRPr lang="en-IE" sz="4000" dirty="0"/>
          </a:p>
        </p:txBody>
      </p:sp>
      <p:pic>
        <p:nvPicPr>
          <p:cNvPr id="6"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838200" y="1825625"/>
            <a:ext cx="10515600" cy="4351338"/>
          </a:xfrm>
        </p:spPr>
        <p:txBody>
          <a:bodyPr>
            <a:normAutofit/>
          </a:bodyPr>
          <a:lstStyle/>
          <a:p>
            <a:r>
              <a:rPr lang="en-IE" sz="3200" dirty="0" smtClean="0"/>
              <a:t>Understand the voting rights within your country</a:t>
            </a:r>
          </a:p>
          <a:p>
            <a:r>
              <a:rPr lang="en-IE" sz="3200" dirty="0" smtClean="0"/>
              <a:t>Ensure you have access to the register of electors</a:t>
            </a:r>
          </a:p>
          <a:p>
            <a:r>
              <a:rPr lang="en-GB" sz="3200" dirty="0" smtClean="0"/>
              <a:t>Ensure everyone you know and their families are on the register of electors</a:t>
            </a:r>
          </a:p>
          <a:p>
            <a:r>
              <a:rPr lang="en-GB" sz="3200" dirty="0" smtClean="0"/>
              <a:t>Encourage and help your constituents to add themselves to the </a:t>
            </a:r>
            <a:r>
              <a:rPr lang="en-GB" sz="3200" dirty="0"/>
              <a:t>register of electors</a:t>
            </a:r>
          </a:p>
          <a:p>
            <a:endParaRPr lang="en-IE" sz="3200" dirty="0"/>
          </a:p>
        </p:txBody>
      </p:sp>
    </p:spTree>
    <p:extLst>
      <p:ext uri="{BB962C8B-B14F-4D97-AF65-F5344CB8AC3E}">
        <p14:creationId xmlns:p14="http://schemas.microsoft.com/office/powerpoint/2010/main" val="1354911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 y="6353"/>
            <a:ext cx="9083843" cy="1498600"/>
          </a:xfrm>
        </p:spPr>
        <p:txBody>
          <a:bodyPr rtlCol="0">
            <a:normAutofit fontScale="90000"/>
          </a:bodyPr>
          <a:lstStyle/>
          <a:p>
            <a:pPr>
              <a:defRPr/>
            </a:pPr>
            <a:r>
              <a:rPr lang="en-IE" sz="4500" b="1" dirty="0" smtClean="0">
                <a:solidFill>
                  <a:srgbClr val="FF0066"/>
                </a:solidFill>
              </a:rPr>
              <a:t>Elected by the ballot box – and its TOUGH!</a:t>
            </a:r>
            <a:r>
              <a:rPr lang="en-IE" sz="4500" b="1" dirty="0">
                <a:solidFill>
                  <a:srgbClr val="FF0066"/>
                </a:solidFill>
              </a:rPr>
              <a:t/>
            </a:r>
            <a:br>
              <a:rPr lang="en-IE" sz="4500" b="1" dirty="0">
                <a:solidFill>
                  <a:srgbClr val="FF0066"/>
                </a:solidFill>
              </a:rPr>
            </a:br>
            <a:endParaRPr lang="en-IE" sz="1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13" y="4215101"/>
            <a:ext cx="3361503" cy="169772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263" y="1285316"/>
            <a:ext cx="2567214" cy="284375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413" y="1285316"/>
            <a:ext cx="3265250" cy="216500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4968" y="4420178"/>
            <a:ext cx="3572846" cy="1975713"/>
          </a:xfrm>
          <a:prstGeom prst="rect">
            <a:avLst/>
          </a:prstGeom>
        </p:spPr>
      </p:pic>
      <p:pic>
        <p:nvPicPr>
          <p:cNvPr id="10" name="Picture 9" descr="Get on the ticket 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193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 y="6353"/>
            <a:ext cx="10443412" cy="1498600"/>
          </a:xfrm>
        </p:spPr>
        <p:txBody>
          <a:bodyPr rtlCol="0">
            <a:normAutofit/>
          </a:bodyPr>
          <a:lstStyle/>
          <a:p>
            <a:pPr>
              <a:defRPr/>
            </a:pPr>
            <a:r>
              <a:rPr lang="en-IE" sz="4000" b="1" dirty="0" smtClean="0">
                <a:solidFill>
                  <a:srgbClr val="FF0066"/>
                </a:solidFill>
              </a:rPr>
              <a:t>Key ingredients to your success – Voter Contact!</a:t>
            </a:r>
            <a:endParaRPr lang="en-IE" sz="4000" dirty="0"/>
          </a:p>
        </p:txBody>
      </p:sp>
      <p:pic>
        <p:nvPicPr>
          <p:cNvPr id="6"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4355" y="1175829"/>
            <a:ext cx="3613696" cy="240913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7517" y="1002332"/>
            <a:ext cx="3600400" cy="240026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4505" y="3802096"/>
            <a:ext cx="3384376" cy="2277403"/>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3027" y="5077838"/>
            <a:ext cx="2375944" cy="1756924"/>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645" y="3416797"/>
            <a:ext cx="3475217" cy="152400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91203" y="3786246"/>
            <a:ext cx="2905125" cy="1571625"/>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4105" y="1052127"/>
            <a:ext cx="2466975" cy="1847850"/>
          </a:xfrm>
          <a:prstGeom prst="rect">
            <a:avLst/>
          </a:prstGeom>
        </p:spPr>
      </p:pic>
    </p:spTree>
    <p:extLst>
      <p:ext uri="{BB962C8B-B14F-4D97-AF65-F5344CB8AC3E}">
        <p14:creationId xmlns:p14="http://schemas.microsoft.com/office/powerpoint/2010/main" val="25773920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 y="6353"/>
            <a:ext cx="10443412" cy="1498600"/>
          </a:xfrm>
        </p:spPr>
        <p:txBody>
          <a:bodyPr rtlCol="0">
            <a:normAutofit/>
          </a:bodyPr>
          <a:lstStyle/>
          <a:p>
            <a:pPr>
              <a:defRPr/>
            </a:pPr>
            <a:r>
              <a:rPr lang="en-IE" sz="4000" b="1" dirty="0" smtClean="0">
                <a:solidFill>
                  <a:srgbClr val="FF0066"/>
                </a:solidFill>
              </a:rPr>
              <a:t>Final Words</a:t>
            </a:r>
            <a:endParaRPr lang="en-IE" sz="4000" dirty="0"/>
          </a:p>
        </p:txBody>
      </p:sp>
      <p:pic>
        <p:nvPicPr>
          <p:cNvPr id="6"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838200" y="1213623"/>
            <a:ext cx="10515600" cy="4999436"/>
          </a:xfrm>
        </p:spPr>
        <p:txBody>
          <a:bodyPr>
            <a:normAutofit fontScale="32500" lnSpcReduction="20000"/>
          </a:bodyPr>
          <a:lstStyle/>
          <a:p>
            <a:pPr marL="0" indent="0" algn="ctr">
              <a:buNone/>
            </a:pPr>
            <a:r>
              <a:rPr lang="en-IE" sz="7700" dirty="0">
                <a:solidFill>
                  <a:schemeClr val="tx2"/>
                </a:solidFill>
              </a:rPr>
              <a:t>The smallest team can win </a:t>
            </a:r>
          </a:p>
          <a:p>
            <a:pPr marL="0" indent="0" algn="ctr">
              <a:buNone/>
            </a:pPr>
            <a:endParaRPr lang="en-IE" sz="7700" dirty="0">
              <a:solidFill>
                <a:schemeClr val="tx2"/>
              </a:solidFill>
            </a:endParaRPr>
          </a:p>
          <a:p>
            <a:pPr marL="0" indent="0" algn="ctr">
              <a:buNone/>
            </a:pPr>
            <a:r>
              <a:rPr lang="en-IE" sz="7700" dirty="0">
                <a:solidFill>
                  <a:schemeClr val="tx2"/>
                </a:solidFill>
              </a:rPr>
              <a:t>The biggest spenders in elections don’t always win</a:t>
            </a:r>
          </a:p>
          <a:p>
            <a:pPr marL="0" indent="0" algn="ctr">
              <a:buNone/>
            </a:pPr>
            <a:endParaRPr lang="en-IE" sz="7700" dirty="0">
              <a:solidFill>
                <a:schemeClr val="tx2"/>
              </a:solidFill>
            </a:endParaRPr>
          </a:p>
          <a:p>
            <a:pPr marL="0" indent="0" algn="ctr">
              <a:buNone/>
            </a:pPr>
            <a:r>
              <a:rPr lang="en-IE" sz="7700" dirty="0">
                <a:solidFill>
                  <a:schemeClr val="tx2"/>
                </a:solidFill>
              </a:rPr>
              <a:t>You don’t need as many votes as you think</a:t>
            </a:r>
          </a:p>
          <a:p>
            <a:pPr marL="0" indent="0" algn="ctr">
              <a:buNone/>
            </a:pPr>
            <a:endParaRPr lang="en-IE" sz="7700" dirty="0">
              <a:solidFill>
                <a:schemeClr val="tx2"/>
              </a:solidFill>
            </a:endParaRPr>
          </a:p>
          <a:p>
            <a:pPr marL="0" indent="0" algn="ctr">
              <a:buNone/>
            </a:pPr>
            <a:r>
              <a:rPr lang="en-IE" sz="7700" dirty="0">
                <a:solidFill>
                  <a:schemeClr val="tx2"/>
                </a:solidFill>
              </a:rPr>
              <a:t>Go build a team and make it </a:t>
            </a:r>
            <a:r>
              <a:rPr lang="en-IE" sz="7700" b="1" dirty="0">
                <a:solidFill>
                  <a:schemeClr val="tx2"/>
                </a:solidFill>
              </a:rPr>
              <a:t>your</a:t>
            </a:r>
            <a:r>
              <a:rPr lang="en-IE" sz="7700" dirty="0">
                <a:solidFill>
                  <a:schemeClr val="tx2"/>
                </a:solidFill>
              </a:rPr>
              <a:t> team</a:t>
            </a:r>
          </a:p>
          <a:p>
            <a:pPr marL="0" indent="0" algn="ctr">
              <a:buNone/>
            </a:pPr>
            <a:endParaRPr lang="en-IE" sz="7700" dirty="0">
              <a:solidFill>
                <a:schemeClr val="tx2"/>
              </a:solidFill>
            </a:endParaRPr>
          </a:p>
          <a:p>
            <a:pPr marL="0" indent="0" algn="ctr">
              <a:buNone/>
            </a:pPr>
            <a:endParaRPr lang="en-IE" sz="7700" dirty="0">
              <a:solidFill>
                <a:schemeClr val="tx2"/>
              </a:solidFill>
            </a:endParaRPr>
          </a:p>
          <a:p>
            <a:pPr marL="0" indent="0" algn="ctr">
              <a:buNone/>
            </a:pPr>
            <a:r>
              <a:rPr lang="en-IE" sz="9200" dirty="0">
                <a:solidFill>
                  <a:schemeClr val="tx2"/>
                </a:solidFill>
              </a:rPr>
              <a:t>Ask for help!</a:t>
            </a:r>
          </a:p>
          <a:p>
            <a:pPr marL="0" indent="0" algn="ctr">
              <a:buNone/>
            </a:pPr>
            <a:endParaRPr lang="en-IE" sz="9200" dirty="0">
              <a:solidFill>
                <a:schemeClr val="tx2"/>
              </a:solidFill>
            </a:endParaRPr>
          </a:p>
          <a:p>
            <a:pPr marL="0" indent="0" algn="ctr">
              <a:buNone/>
            </a:pPr>
            <a:r>
              <a:rPr lang="en-IE" sz="9200" dirty="0">
                <a:solidFill>
                  <a:schemeClr val="tx2"/>
                </a:solidFill>
              </a:rPr>
              <a:t>You can do it!</a:t>
            </a:r>
          </a:p>
          <a:p>
            <a:pPr marL="0" indent="0">
              <a:buNone/>
            </a:pPr>
            <a:endParaRPr lang="en-IE" sz="7700" dirty="0">
              <a:solidFill>
                <a:schemeClr val="tx2"/>
              </a:solidFill>
            </a:endParaRPr>
          </a:p>
          <a:p>
            <a:endParaRPr lang="en-IE" sz="3200" dirty="0">
              <a:solidFill>
                <a:schemeClr val="tx2"/>
              </a:solidFill>
            </a:endParaRPr>
          </a:p>
        </p:txBody>
      </p:sp>
    </p:spTree>
    <p:extLst>
      <p:ext uri="{BB962C8B-B14F-4D97-AF65-F5344CB8AC3E}">
        <p14:creationId xmlns:p14="http://schemas.microsoft.com/office/powerpoint/2010/main" val="353764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32" y="0"/>
            <a:ext cx="9971755" cy="6858000"/>
          </a:xfrm>
          <a:prstGeom prst="rect">
            <a:avLst/>
          </a:prstGeom>
        </p:spPr>
      </p:pic>
    </p:spTree>
    <p:extLst>
      <p:ext uri="{BB962C8B-B14F-4D97-AF65-F5344CB8AC3E}">
        <p14:creationId xmlns:p14="http://schemas.microsoft.com/office/powerpoint/2010/main" val="2022783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6353"/>
            <a:ext cx="8218488" cy="1498600"/>
          </a:xfrm>
        </p:spPr>
        <p:txBody>
          <a:bodyPr rtlCol="0">
            <a:normAutofit/>
          </a:bodyPr>
          <a:lstStyle/>
          <a:p>
            <a:pPr>
              <a:defRPr/>
            </a:pPr>
            <a:r>
              <a:rPr lang="en-IE" sz="4500" b="1" dirty="0" smtClean="0">
                <a:solidFill>
                  <a:srgbClr val="FF0066"/>
                </a:solidFill>
              </a:rPr>
              <a:t>What victory looks like</a:t>
            </a:r>
            <a:endParaRPr lang="en-IE" sz="1800" dirty="0"/>
          </a:p>
        </p:txBody>
      </p:sp>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0390" y="3816230"/>
            <a:ext cx="3566785" cy="22208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762" y="1497181"/>
            <a:ext cx="3314451" cy="21784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390" y="1504952"/>
            <a:ext cx="3566785" cy="214007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4762" y="3816230"/>
            <a:ext cx="3314451" cy="2220829"/>
          </a:xfrm>
          <a:prstGeom prst="rect">
            <a:avLst/>
          </a:prstGeom>
        </p:spPr>
      </p:pic>
      <p:pic>
        <p:nvPicPr>
          <p:cNvPr id="9" name="Picture 9" descr="Get on the ticket 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74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6353"/>
            <a:ext cx="8218488" cy="1498600"/>
          </a:xfrm>
        </p:spPr>
        <p:txBody>
          <a:bodyPr rtlCol="0">
            <a:normAutofit/>
          </a:bodyPr>
          <a:lstStyle/>
          <a:p>
            <a:pPr>
              <a:defRPr/>
            </a:pPr>
            <a:r>
              <a:rPr lang="en-IE" sz="4500" b="1" dirty="0" smtClean="0">
                <a:solidFill>
                  <a:srgbClr val="FF0066"/>
                </a:solidFill>
              </a:rPr>
              <a:t>What the reality looks like</a:t>
            </a:r>
            <a:r>
              <a:rPr lang="en-IE" sz="4500" b="1" dirty="0">
                <a:solidFill>
                  <a:srgbClr val="FF0066"/>
                </a:solidFill>
              </a:rPr>
              <a:t/>
            </a:r>
            <a:br>
              <a:rPr lang="en-IE" sz="4500" b="1" dirty="0">
                <a:solidFill>
                  <a:srgbClr val="FF0066"/>
                </a:solidFill>
              </a:rPr>
            </a:br>
            <a:endParaRPr lang="en-IE" sz="1800" dirty="0"/>
          </a:p>
        </p:txBody>
      </p:sp>
      <p:pic>
        <p:nvPicPr>
          <p:cNvPr id="7" name="Picture 2" descr="C:\Users\Campaign\Desktop\Lee Communications\Lee Communications Clients\Women for Election\14th April 2012\Election Photos\Lorraine Higgins Canvassing in Sn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983" y="1504953"/>
            <a:ext cx="2802361" cy="33558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779" y="4070350"/>
            <a:ext cx="3392321" cy="26340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972" y="1436440"/>
            <a:ext cx="2344835" cy="353104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6583" y="1413586"/>
            <a:ext cx="4064277" cy="2438566"/>
          </a:xfrm>
          <a:prstGeom prst="rect">
            <a:avLst/>
          </a:prstGeom>
        </p:spPr>
      </p:pic>
      <p:pic>
        <p:nvPicPr>
          <p:cNvPr id="9" name="Picture 9" descr="Get on the ticket 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9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algn="ctr" eaLnBrk="1" hangingPunct="1">
              <a:buFont typeface="Wingdings 2" panose="05020102010507070707" pitchFamily="18" charset="2"/>
              <a:buNone/>
            </a:pPr>
            <a:r>
              <a:rPr lang="en-IE" dirty="0" smtClean="0">
                <a:solidFill>
                  <a:schemeClr val="tx2"/>
                </a:solidFill>
              </a:rPr>
              <a:t> </a:t>
            </a:r>
          </a:p>
          <a:p>
            <a:pPr algn="ctr">
              <a:buNone/>
            </a:pPr>
            <a:r>
              <a:rPr lang="en-IE" dirty="0" smtClean="0">
                <a:solidFill>
                  <a:schemeClr val="tx2"/>
                </a:solidFill>
              </a:rPr>
              <a:t>Academic Research and Electioneering evidence both confirm that canvassing and voter engagement is the most impactful technique for getting elected. </a:t>
            </a:r>
            <a:br>
              <a:rPr lang="en-IE" dirty="0" smtClean="0">
                <a:solidFill>
                  <a:schemeClr val="tx2"/>
                </a:solidFill>
              </a:rPr>
            </a:br>
            <a:r>
              <a:rPr lang="en-IE" dirty="0" smtClean="0">
                <a:solidFill>
                  <a:schemeClr val="tx2"/>
                </a:solidFill>
              </a:rPr>
              <a:t/>
            </a:r>
            <a:br>
              <a:rPr lang="en-IE" dirty="0" smtClean="0">
                <a:solidFill>
                  <a:schemeClr val="tx2"/>
                </a:solidFill>
              </a:rPr>
            </a:br>
            <a:r>
              <a:rPr lang="en-IE" dirty="0" smtClean="0">
                <a:solidFill>
                  <a:schemeClr val="tx2"/>
                </a:solidFill>
              </a:rPr>
              <a:t>Gerber &amp; Green US</a:t>
            </a:r>
            <a:br>
              <a:rPr lang="en-IE" dirty="0" smtClean="0">
                <a:solidFill>
                  <a:schemeClr val="tx2"/>
                </a:solidFill>
              </a:rPr>
            </a:br>
            <a:r>
              <a:rPr lang="en-IE" dirty="0" smtClean="0">
                <a:solidFill>
                  <a:schemeClr val="tx2"/>
                </a:solidFill>
              </a:rPr>
              <a:t>Brannan &amp; John UK </a:t>
            </a:r>
            <a:br>
              <a:rPr lang="en-IE" dirty="0" smtClean="0">
                <a:solidFill>
                  <a:schemeClr val="tx2"/>
                </a:solidFill>
              </a:rPr>
            </a:br>
            <a:endParaRPr lang="en-IE" dirty="0" smtClean="0">
              <a:solidFill>
                <a:schemeClr val="tx2"/>
              </a:solidFill>
            </a:endParaRPr>
          </a:p>
        </p:txBody>
      </p:sp>
      <p:pic>
        <p:nvPicPr>
          <p:cNvPr id="19459"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214" y="0"/>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0" y="-5679"/>
            <a:ext cx="8218488" cy="1498600"/>
          </a:xfrm>
        </p:spPr>
        <p:txBody>
          <a:bodyPr rtlCol="0">
            <a:normAutofit/>
          </a:bodyPr>
          <a:lstStyle/>
          <a:p>
            <a:pPr>
              <a:defRPr/>
            </a:pPr>
            <a:r>
              <a:rPr lang="en-IE" sz="4500" b="1" dirty="0" smtClean="0">
                <a:solidFill>
                  <a:srgbClr val="FF0066"/>
                </a:solidFill>
              </a:rPr>
              <a:t>Engage your electorate</a:t>
            </a:r>
            <a:r>
              <a:rPr lang="en-IE" sz="4500" b="1" dirty="0">
                <a:solidFill>
                  <a:srgbClr val="FF0066"/>
                </a:solidFill>
              </a:rPr>
              <a:t/>
            </a:r>
            <a:br>
              <a:rPr lang="en-IE" sz="4500" b="1" dirty="0">
                <a:solidFill>
                  <a:srgbClr val="FF0066"/>
                </a:solidFill>
              </a:rPr>
            </a:br>
            <a:endParaRPr lang="en-IE" sz="1800" dirty="0"/>
          </a:p>
        </p:txBody>
      </p:sp>
    </p:spTree>
    <p:extLst>
      <p:ext uri="{BB962C8B-B14F-4D97-AF65-F5344CB8AC3E}">
        <p14:creationId xmlns:p14="http://schemas.microsoft.com/office/powerpoint/2010/main" val="3357460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541421" y="1284290"/>
            <a:ext cx="10547684" cy="4672010"/>
          </a:xfrm>
        </p:spPr>
        <p:txBody>
          <a:bodyPr>
            <a:normAutofit fontScale="85000" lnSpcReduction="20000"/>
          </a:bodyPr>
          <a:lstStyle/>
          <a:p>
            <a:pPr algn="ctr" eaLnBrk="1" hangingPunct="1">
              <a:buFont typeface="Wingdings 2" panose="05020102010507070707" pitchFamily="18" charset="2"/>
              <a:buNone/>
            </a:pPr>
            <a:endParaRPr lang="en-IE" dirty="0" smtClean="0">
              <a:solidFill>
                <a:schemeClr val="tx2"/>
              </a:solidFill>
            </a:endParaRPr>
          </a:p>
          <a:p>
            <a:pPr>
              <a:lnSpc>
                <a:spcPct val="120000"/>
              </a:lnSpc>
              <a:buFont typeface="Wingdings" panose="05000000000000000000" pitchFamily="2" charset="2"/>
              <a:buChar char="Ø"/>
            </a:pPr>
            <a:r>
              <a:rPr lang="en-IE" b="1" dirty="0" smtClean="0">
                <a:solidFill>
                  <a:schemeClr val="tx2"/>
                </a:solidFill>
              </a:rPr>
              <a:t>What skill, experience, passion do you bring to a campaign? </a:t>
            </a:r>
          </a:p>
          <a:p>
            <a:pPr>
              <a:lnSpc>
                <a:spcPct val="120000"/>
              </a:lnSpc>
              <a:buFont typeface="Wingdings" panose="05000000000000000000" pitchFamily="2" charset="2"/>
              <a:buChar char="Ø"/>
            </a:pPr>
            <a:r>
              <a:rPr lang="en-IE" b="1" dirty="0" smtClean="0">
                <a:solidFill>
                  <a:schemeClr val="tx2"/>
                </a:solidFill>
              </a:rPr>
              <a:t>Are you physically prepared for long hours, little sleep, snacking, poor lifestyle ?</a:t>
            </a:r>
          </a:p>
          <a:p>
            <a:pPr>
              <a:lnSpc>
                <a:spcPct val="120000"/>
              </a:lnSpc>
              <a:buFont typeface="Wingdings" panose="05000000000000000000" pitchFamily="2" charset="2"/>
              <a:buChar char="Ø"/>
            </a:pPr>
            <a:r>
              <a:rPr lang="en-IE" b="1" dirty="0" smtClean="0">
                <a:solidFill>
                  <a:schemeClr val="tx2"/>
                </a:solidFill>
              </a:rPr>
              <a:t>Are you prepared for probing questions from the public and media (have you a thick skin)?</a:t>
            </a:r>
          </a:p>
          <a:p>
            <a:pPr>
              <a:lnSpc>
                <a:spcPct val="120000"/>
              </a:lnSpc>
              <a:buFont typeface="Wingdings" panose="05000000000000000000" pitchFamily="2" charset="2"/>
              <a:buChar char="Ø"/>
            </a:pPr>
            <a:r>
              <a:rPr lang="en-IE" b="1" dirty="0" smtClean="0">
                <a:solidFill>
                  <a:schemeClr val="tx2"/>
                </a:solidFill>
              </a:rPr>
              <a:t>Have you anything in your background, that shouldn’t be made public?</a:t>
            </a:r>
          </a:p>
          <a:p>
            <a:pPr>
              <a:lnSpc>
                <a:spcPct val="120000"/>
              </a:lnSpc>
              <a:buFont typeface="Wingdings" panose="05000000000000000000" pitchFamily="2" charset="2"/>
              <a:buChar char="Ø"/>
            </a:pPr>
            <a:r>
              <a:rPr lang="en-IE" b="1" dirty="0" smtClean="0">
                <a:solidFill>
                  <a:schemeClr val="tx2"/>
                </a:solidFill>
              </a:rPr>
              <a:t>Have you discussed this with your family  in terms of the potential hours and the intrusion?</a:t>
            </a:r>
          </a:p>
          <a:p>
            <a:pPr>
              <a:lnSpc>
                <a:spcPct val="120000"/>
              </a:lnSpc>
              <a:buFont typeface="Wingdings" panose="05000000000000000000" pitchFamily="2" charset="2"/>
              <a:buChar char="Ø"/>
            </a:pPr>
            <a:r>
              <a:rPr lang="en-IE" b="1" dirty="0" smtClean="0">
                <a:solidFill>
                  <a:schemeClr val="tx2"/>
                </a:solidFill>
              </a:rPr>
              <a:t>Are you compromising on your job or your business or your family?</a:t>
            </a:r>
          </a:p>
          <a:p>
            <a:pPr>
              <a:lnSpc>
                <a:spcPct val="120000"/>
              </a:lnSpc>
              <a:buFont typeface="Wingdings" panose="05000000000000000000" pitchFamily="2" charset="2"/>
              <a:buChar char="Ø"/>
            </a:pPr>
            <a:r>
              <a:rPr lang="en-IE" b="1" dirty="0" smtClean="0">
                <a:solidFill>
                  <a:schemeClr val="tx2"/>
                </a:solidFill>
              </a:rPr>
              <a:t>How are you in both victory and defeat ?</a:t>
            </a:r>
            <a:endParaRPr lang="en-IE" dirty="0">
              <a:solidFill>
                <a:schemeClr val="tx2"/>
              </a:solidFill>
            </a:endParaRPr>
          </a:p>
        </p:txBody>
      </p:sp>
      <p:sp>
        <p:nvSpPr>
          <p:cNvPr id="5" name="Title 1"/>
          <p:cNvSpPr>
            <a:spLocks noGrp="1"/>
          </p:cNvSpPr>
          <p:nvPr>
            <p:ph type="title"/>
          </p:nvPr>
        </p:nvSpPr>
        <p:spPr>
          <a:xfrm>
            <a:off x="0" y="6353"/>
            <a:ext cx="8218488" cy="1498600"/>
          </a:xfrm>
        </p:spPr>
        <p:txBody>
          <a:bodyPr rtlCol="0">
            <a:normAutofit/>
          </a:bodyPr>
          <a:lstStyle/>
          <a:p>
            <a:pPr>
              <a:defRPr/>
            </a:pPr>
            <a:r>
              <a:rPr lang="en-IE" sz="4500" b="1" dirty="0" smtClean="0">
                <a:solidFill>
                  <a:srgbClr val="FF0066"/>
                </a:solidFill>
              </a:rPr>
              <a:t>Time to ask yourself….</a:t>
            </a:r>
            <a:endParaRPr lang="en-IE" sz="1800" dirty="0"/>
          </a:p>
        </p:txBody>
      </p:sp>
      <p:pic>
        <p:nvPicPr>
          <p:cNvPr id="6" name="Picture 9" descr="Get on the ticket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2387" y="5956300"/>
            <a:ext cx="19796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213" y="18234"/>
            <a:ext cx="172878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68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1354</TotalTime>
  <Words>1627</Words>
  <Application>Microsoft Office PowerPoint</Application>
  <PresentationFormat>Widescreen</PresentationFormat>
  <Paragraphs>394</Paragraphs>
  <Slides>52</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ＭＳ Ｐゴシック</vt:lpstr>
      <vt:lpstr>Arial</vt:lpstr>
      <vt:lpstr>Calibri</vt:lpstr>
      <vt:lpstr>Calibri Light</vt:lpstr>
      <vt:lpstr>Cooper Black</vt:lpstr>
      <vt:lpstr>Courier New</vt:lpstr>
      <vt:lpstr>Times New Roman</vt:lpstr>
      <vt:lpstr>Wingdings</vt:lpstr>
      <vt:lpstr>Wingdings 2</vt:lpstr>
      <vt:lpstr>Office Theme</vt:lpstr>
      <vt:lpstr>PowerPoint Presentation</vt:lpstr>
      <vt:lpstr>What we will cover today </vt:lpstr>
      <vt:lpstr>3 Key Messages</vt:lpstr>
      <vt:lpstr>So! You want to run for election? </vt:lpstr>
      <vt:lpstr>Elected by the ballot box – and its TOUGH! </vt:lpstr>
      <vt:lpstr>What victory looks like</vt:lpstr>
      <vt:lpstr>What the reality looks like </vt:lpstr>
      <vt:lpstr>Engage your electorate </vt:lpstr>
      <vt:lpstr>Time to ask yourself….</vt:lpstr>
      <vt:lpstr>PowerPoint Presentation</vt:lpstr>
      <vt:lpstr>Don’t assume</vt:lpstr>
      <vt:lpstr>Build your team</vt:lpstr>
      <vt:lpstr>Dear Lone Nut, </vt:lpstr>
      <vt:lpstr>THE CAMPAIGN TEAM</vt:lpstr>
      <vt:lpstr>Listening to your team</vt:lpstr>
      <vt:lpstr>PowerPoint Presentation</vt:lpstr>
      <vt:lpstr>The Election Agent Role may be filled by Party National Director of Elections or Constituency Director of Elections  The Fundraising Role may be filled by Party Headquarters or local Constituency Organisation </vt:lpstr>
      <vt:lpstr>Your Campaign Manager</vt:lpstr>
      <vt:lpstr>The campaign manager  v’s  the campaign advisor</vt:lpstr>
      <vt:lpstr>PowerPoint Presentation</vt:lpstr>
      <vt:lpstr>Other key roles</vt:lpstr>
      <vt:lpstr>PowerPoint Presentation</vt:lpstr>
      <vt:lpstr>PowerPoint Presentation</vt:lpstr>
      <vt:lpstr>PowerPoint Presentation</vt:lpstr>
      <vt:lpstr>Where will the votes come from?</vt:lpstr>
      <vt:lpstr>2011 General Election  Lowest actual first preference vote by Party that got elected to the 31st Dáil</vt:lpstr>
      <vt:lpstr>PowerPoint Presentation</vt:lpstr>
      <vt:lpstr>2010 General Election UK Actual first preference vote by candidates related to total electorate</vt:lpstr>
      <vt:lpstr>Dear Candidate, </vt:lpstr>
      <vt:lpstr>How will you achieve your target number of votes?</vt:lpstr>
      <vt:lpstr>Step by Step </vt:lpstr>
      <vt:lpstr>Getting selected</vt:lpstr>
      <vt:lpstr>The candidate cycle</vt:lpstr>
      <vt:lpstr>PowerPoint Presentation</vt:lpstr>
      <vt:lpstr>Know your system</vt:lpstr>
      <vt:lpstr>PowerPoint Presentation</vt:lpstr>
      <vt:lpstr>PowerPoint Presentation</vt:lpstr>
      <vt:lpstr>The details that matter</vt:lpstr>
      <vt:lpstr>Challenges while running for election</vt:lpstr>
      <vt:lpstr>Public Scrutiny </vt:lpstr>
      <vt:lpstr>Sexism?</vt:lpstr>
      <vt:lpstr>Personal criticism</vt:lpstr>
      <vt:lpstr>Silly Mistakes!</vt:lpstr>
      <vt:lpstr>Are your family happy to participate? </vt:lpstr>
      <vt:lpstr>Even sillier mistakes!</vt:lpstr>
      <vt:lpstr>Managing family life and politics </vt:lpstr>
      <vt:lpstr>Next Steps</vt:lpstr>
      <vt:lpstr>Start early</vt:lpstr>
      <vt:lpstr>Voting</vt:lpstr>
      <vt:lpstr>Key ingredients to your success – Voter Contact!</vt:lpstr>
      <vt:lpstr>Final Words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O'Donnell Keating</dc:creator>
  <cp:lastModifiedBy>Haroon Saad</cp:lastModifiedBy>
  <cp:revision>55</cp:revision>
  <dcterms:created xsi:type="dcterms:W3CDTF">2014-02-17T10:36:47Z</dcterms:created>
  <dcterms:modified xsi:type="dcterms:W3CDTF">2015-03-05T15:05:03Z</dcterms:modified>
</cp:coreProperties>
</file>