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86" r:id="rId2"/>
    <p:sldId id="287" r:id="rId3"/>
    <p:sldId id="259" r:id="rId4"/>
    <p:sldId id="290" r:id="rId5"/>
    <p:sldId id="291" r:id="rId6"/>
    <p:sldId id="261" r:id="rId7"/>
    <p:sldId id="284" r:id="rId8"/>
    <p:sldId id="289" r:id="rId9"/>
    <p:sldId id="295" r:id="rId10"/>
    <p:sldId id="296" r:id="rId11"/>
    <p:sldId id="297" r:id="rId12"/>
    <p:sldId id="294" r:id="rId13"/>
    <p:sldId id="292" r:id="rId14"/>
    <p:sldId id="293" r:id="rId15"/>
    <p:sldId id="283" r:id="rId16"/>
    <p:sldId id="280" r:id="rId17"/>
    <p:sldId id="264" r:id="rId18"/>
    <p:sldId id="265" r:id="rId19"/>
    <p:sldId id="267" r:id="rId20"/>
    <p:sldId id="268" r:id="rId21"/>
    <p:sldId id="276" r:id="rId22"/>
    <p:sldId id="271" r:id="rId23"/>
    <p:sldId id="273" r:id="rId24"/>
    <p:sldId id="262" r:id="rId25"/>
    <p:sldId id="298" r:id="rId26"/>
    <p:sldId id="317" r:id="rId27"/>
    <p:sldId id="304" r:id="rId28"/>
    <p:sldId id="305" r:id="rId29"/>
    <p:sldId id="320" r:id="rId30"/>
    <p:sldId id="301" r:id="rId31"/>
    <p:sldId id="302" r:id="rId32"/>
    <p:sldId id="318" r:id="rId33"/>
    <p:sldId id="285" r:id="rId34"/>
    <p:sldId id="307" r:id="rId35"/>
    <p:sldId id="309" r:id="rId36"/>
    <p:sldId id="308" r:id="rId37"/>
    <p:sldId id="311" r:id="rId38"/>
    <p:sldId id="312" r:id="rId39"/>
    <p:sldId id="313" r:id="rId40"/>
    <p:sldId id="310" r:id="rId41"/>
    <p:sldId id="314" r:id="rId42"/>
    <p:sldId id="315" r:id="rId43"/>
    <p:sldId id="319" r:id="rId44"/>
    <p:sldId id="306" r:id="rId45"/>
    <p:sldId id="31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opoulos.g"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riantaphyllou.g\Documents\&#922;&#924;&#927;&#928;\More%20Women%20in%20Politics\Survey\Per%20respondent_Proces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lang="el-GR">
                <a:solidFill>
                  <a:sysClr val="windowText" lastClr="000000"/>
                </a:solidFill>
              </a:defRPr>
            </a:pPr>
            <a:r>
              <a:rPr lang="en-US" dirty="0" smtClean="0">
                <a:solidFill>
                  <a:sysClr val="windowText" lastClr="000000"/>
                </a:solidFill>
              </a:rPr>
              <a:t>Gender</a:t>
            </a:r>
            <a:endParaRPr lang="el-GR" dirty="0">
              <a:solidFill>
                <a:sysClr val="windowText" lastClr="000000"/>
              </a:solidFill>
            </a:endParaRPr>
          </a:p>
        </c:rich>
      </c:tx>
      <c:layout/>
      <c:overlay val="0"/>
    </c:title>
    <c:autoTitleDeleted val="0"/>
    <c:plotArea>
      <c:layout/>
      <c:barChart>
        <c:barDir val="bar"/>
        <c:grouping val="percentStacked"/>
        <c:varyColors val="0"/>
        <c:ser>
          <c:idx val="0"/>
          <c:order val="0"/>
          <c:tx>
            <c:strRef>
              <c:f>Gender!$A$3</c:f>
              <c:strCache>
                <c:ptCount val="1"/>
                <c:pt idx="0">
                  <c:v>Άνδρες</c:v>
                </c:pt>
              </c:strCache>
            </c:strRef>
          </c:tx>
          <c:spPr>
            <a:solidFill>
              <a:schemeClr val="accent3"/>
            </a:solidFill>
          </c:spPr>
          <c:invertIfNegative val="0"/>
          <c:dLbls>
            <c:txPr>
              <a:bodyPr/>
              <a:lstStyle/>
              <a:p>
                <a:pPr>
                  <a:defRPr lang="el-GR" sz="1200" b="1">
                    <a:solidFill>
                      <a:sysClr val="windowText" lastClr="000000"/>
                    </a:solidFill>
                  </a:defRPr>
                </a:pPr>
                <a:endParaRPr lang="el-GR"/>
              </a:p>
            </c:txPr>
            <c:dLblPos val="ctr"/>
            <c:showLegendKey val="0"/>
            <c:showVal val="1"/>
            <c:showCatName val="0"/>
            <c:showSerName val="0"/>
            <c:showPercent val="0"/>
            <c:showBubbleSize val="0"/>
            <c:showLeaderLines val="0"/>
          </c:dLbls>
          <c:val>
            <c:numRef>
              <c:f>Gender!$C$3</c:f>
              <c:numCache>
                <c:formatCode>0.00%</c:formatCode>
                <c:ptCount val="1"/>
                <c:pt idx="0">
                  <c:v>0.32000000000000123</c:v>
                </c:pt>
              </c:numCache>
            </c:numRef>
          </c:val>
        </c:ser>
        <c:ser>
          <c:idx val="1"/>
          <c:order val="1"/>
          <c:tx>
            <c:strRef>
              <c:f>Gender!$A$4</c:f>
              <c:strCache>
                <c:ptCount val="1"/>
                <c:pt idx="0">
                  <c:v>Γυναίκες</c:v>
                </c:pt>
              </c:strCache>
            </c:strRef>
          </c:tx>
          <c:spPr>
            <a:solidFill>
              <a:schemeClr val="accent5">
                <a:lumMod val="60000"/>
                <a:lumOff val="40000"/>
              </a:schemeClr>
            </a:solidFill>
          </c:spPr>
          <c:invertIfNegative val="0"/>
          <c:dLbls>
            <c:txPr>
              <a:bodyPr/>
              <a:lstStyle/>
              <a:p>
                <a:pPr>
                  <a:defRPr lang="el-GR" sz="1200" b="1">
                    <a:solidFill>
                      <a:sysClr val="windowText" lastClr="000000"/>
                    </a:solidFill>
                  </a:defRPr>
                </a:pPr>
                <a:endParaRPr lang="el-GR"/>
              </a:p>
            </c:txPr>
            <c:dLblPos val="ctr"/>
            <c:showLegendKey val="0"/>
            <c:showVal val="1"/>
            <c:showCatName val="0"/>
            <c:showSerName val="0"/>
            <c:showPercent val="0"/>
            <c:showBubbleSize val="0"/>
            <c:showLeaderLines val="0"/>
          </c:dLbls>
          <c:val>
            <c:numRef>
              <c:f>Gender!$C$4</c:f>
              <c:numCache>
                <c:formatCode>0.00%</c:formatCode>
                <c:ptCount val="1"/>
                <c:pt idx="0">
                  <c:v>0.68000000000000271</c:v>
                </c:pt>
              </c:numCache>
            </c:numRef>
          </c:val>
        </c:ser>
        <c:dLbls>
          <c:showLegendKey val="0"/>
          <c:showVal val="1"/>
          <c:showCatName val="0"/>
          <c:showSerName val="0"/>
          <c:showPercent val="0"/>
          <c:showBubbleSize val="0"/>
        </c:dLbls>
        <c:gapWidth val="150"/>
        <c:overlap val="100"/>
        <c:axId val="82072704"/>
        <c:axId val="82074240"/>
      </c:barChart>
      <c:catAx>
        <c:axId val="82072704"/>
        <c:scaling>
          <c:orientation val="minMax"/>
        </c:scaling>
        <c:delete val="1"/>
        <c:axPos val="l"/>
        <c:majorTickMark val="out"/>
        <c:minorTickMark val="none"/>
        <c:tickLblPos val="none"/>
        <c:crossAx val="82074240"/>
        <c:crosses val="autoZero"/>
        <c:auto val="1"/>
        <c:lblAlgn val="ctr"/>
        <c:lblOffset val="100"/>
        <c:noMultiLvlLbl val="0"/>
      </c:catAx>
      <c:valAx>
        <c:axId val="82074240"/>
        <c:scaling>
          <c:orientation val="minMax"/>
        </c:scaling>
        <c:delete val="0"/>
        <c:axPos val="b"/>
        <c:majorGridlines/>
        <c:numFmt formatCode="0%" sourceLinked="1"/>
        <c:majorTickMark val="out"/>
        <c:minorTickMark val="none"/>
        <c:tickLblPos val="nextTo"/>
        <c:txPr>
          <a:bodyPr/>
          <a:lstStyle/>
          <a:p>
            <a:pPr>
              <a:defRPr lang="el-GR">
                <a:solidFill>
                  <a:sysClr val="windowText" lastClr="000000"/>
                </a:solidFill>
              </a:defRPr>
            </a:pPr>
            <a:endParaRPr lang="el-GR"/>
          </a:p>
        </c:txPr>
        <c:crossAx val="82072704"/>
        <c:crosses val="autoZero"/>
        <c:crossBetween val="between"/>
      </c:valAx>
    </c:plotArea>
    <c:legend>
      <c:legendPos val="r"/>
      <c:layout/>
      <c:overlay val="0"/>
      <c:spPr>
        <a:effectLst>
          <a:outerShdw blurRad="50800" dist="50800" dir="5400000" algn="ctr" rotWithShape="0">
            <a:schemeClr val="accent3">
              <a:lumMod val="20000"/>
              <a:lumOff val="80000"/>
            </a:schemeClr>
          </a:outerShdw>
        </a:effectLst>
      </c:spPr>
      <c:txPr>
        <a:bodyPr/>
        <a:lstStyle/>
        <a:p>
          <a:pPr>
            <a:defRPr lang="el-GR" b="1">
              <a:solidFill>
                <a:sysClr val="windowText" lastClr="000000"/>
              </a:solidFill>
            </a:defRPr>
          </a:pPr>
          <a:endParaRPr lang="el-GR"/>
        </a:p>
      </c:txPr>
    </c:legend>
    <c:plotVisOnly val="1"/>
    <c:dispBlanksAs val="gap"/>
    <c:showDLblsOverMax val="0"/>
  </c:chart>
  <c:spPr>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Άνδρες</c:v>
          </c:tx>
          <c:spPr>
            <a:solidFill>
              <a:schemeClr val="tx2">
                <a:lumMod val="60000"/>
                <a:lumOff val="40000"/>
              </a:schemeClr>
            </a:solidFill>
          </c:spPr>
          <c:invertIfNegative val="0"/>
          <c:dLbls>
            <c:dLbl>
              <c:idx val="0"/>
              <c:layout>
                <c:manualLayout>
                  <c:x val="-1.8604648134505585E-2"/>
                  <c:y val="-2.9450797666745727E-17"/>
                </c:manualLayout>
              </c:layout>
              <c:dLblPos val="outEnd"/>
              <c:showLegendKey val="0"/>
              <c:showVal val="1"/>
              <c:showCatName val="0"/>
              <c:showSerName val="0"/>
              <c:showPercent val="0"/>
              <c:showBubbleSize val="0"/>
            </c:dLbl>
            <c:spPr>
              <a:solidFill>
                <a:schemeClr val="accent1">
                  <a:lumMod val="20000"/>
                  <a:lumOff val="80000"/>
                </a:schemeClr>
              </a:solidFill>
            </c:spPr>
            <c:txPr>
              <a:bodyPr/>
              <a:lstStyle/>
              <a:p>
                <a:pPr>
                  <a:defRPr lang="el-GR" b="1"/>
                </a:pPr>
                <a:endParaRPr lang="el-GR"/>
              </a:p>
            </c:txPr>
            <c:dLblPos val="outEnd"/>
            <c:showLegendKey val="0"/>
            <c:showVal val="1"/>
            <c:showCatName val="0"/>
            <c:showSerName val="0"/>
            <c:showPercent val="0"/>
            <c:showBubbleSize val="0"/>
            <c:showLeaderLines val="0"/>
          </c:dLbls>
          <c:cat>
            <c:strRef>
              <c:f>'Συσχέτιση 9'!$J$7:$N$7</c:f>
              <c:strCache>
                <c:ptCount val="5"/>
                <c:pt idx="0">
                  <c:v>Να αντιλαμβάνεται τα προβλήματα των ψηφοφόρων</c:v>
                </c:pt>
                <c:pt idx="1">
                  <c:v>Να έχει επικοινωνιακή ικανότητα</c:v>
                </c:pt>
                <c:pt idx="2">
                  <c:v>Να έχει την ικανότητα επίλυσης προβλημάτων</c:v>
                </c:pt>
                <c:pt idx="3">
                  <c:v>Να είναι ευέλικτη</c:v>
                </c:pt>
                <c:pt idx="4">
                  <c:v>Να διαθέτει πειθώ</c:v>
                </c:pt>
              </c:strCache>
            </c:strRef>
          </c:cat>
          <c:val>
            <c:numRef>
              <c:f>'Συσχέτιση 9'!$J$11:$N$11</c:f>
              <c:numCache>
                <c:formatCode>0.00%</c:formatCode>
                <c:ptCount val="5"/>
                <c:pt idx="0">
                  <c:v>0.90625</c:v>
                </c:pt>
                <c:pt idx="1">
                  <c:v>0.87500000000000233</c:v>
                </c:pt>
                <c:pt idx="2">
                  <c:v>0.9375</c:v>
                </c:pt>
                <c:pt idx="3">
                  <c:v>0.87500000000000233</c:v>
                </c:pt>
                <c:pt idx="4">
                  <c:v>0.84375000000000233</c:v>
                </c:pt>
              </c:numCache>
            </c:numRef>
          </c:val>
        </c:ser>
        <c:ser>
          <c:idx val="1"/>
          <c:order val="1"/>
          <c:tx>
            <c:v>Γυναίκες</c:v>
          </c:tx>
          <c:spPr>
            <a:solidFill>
              <a:schemeClr val="accent6">
                <a:lumMod val="60000"/>
                <a:lumOff val="40000"/>
              </a:schemeClr>
            </a:solidFill>
          </c:spPr>
          <c:invertIfNegative val="0"/>
          <c:dLbls>
            <c:spPr>
              <a:solidFill>
                <a:schemeClr val="accent6">
                  <a:lumMod val="20000"/>
                  <a:lumOff val="80000"/>
                </a:schemeClr>
              </a:solidFill>
            </c:spPr>
            <c:txPr>
              <a:bodyPr/>
              <a:lstStyle/>
              <a:p>
                <a:pPr>
                  <a:defRPr lang="el-GR" b="1"/>
                </a:pPr>
                <a:endParaRPr lang="el-GR"/>
              </a:p>
            </c:txPr>
            <c:dLblPos val="outEnd"/>
            <c:showLegendKey val="0"/>
            <c:showVal val="1"/>
            <c:showCatName val="0"/>
            <c:showSerName val="0"/>
            <c:showPercent val="0"/>
            <c:showBubbleSize val="0"/>
            <c:showLeaderLines val="0"/>
          </c:dLbls>
          <c:cat>
            <c:strRef>
              <c:f>'Συσχέτιση 9'!$J$7:$N$7</c:f>
              <c:strCache>
                <c:ptCount val="5"/>
                <c:pt idx="0">
                  <c:v>Να αντιλαμβάνεται τα προβλήματα των ψηφοφόρων</c:v>
                </c:pt>
                <c:pt idx="1">
                  <c:v>Να έχει επικοινωνιακή ικανότητα</c:v>
                </c:pt>
                <c:pt idx="2">
                  <c:v>Να έχει την ικανότητα επίλυσης προβλημάτων</c:v>
                </c:pt>
                <c:pt idx="3">
                  <c:v>Να είναι ευέλικτη</c:v>
                </c:pt>
                <c:pt idx="4">
                  <c:v>Να διαθέτει πειθώ</c:v>
                </c:pt>
              </c:strCache>
            </c:strRef>
          </c:cat>
          <c:val>
            <c:numRef>
              <c:f>'Συσχέτιση 9'!$J$9:$N$9</c:f>
              <c:numCache>
                <c:formatCode>0.00%</c:formatCode>
                <c:ptCount val="5"/>
                <c:pt idx="0">
                  <c:v>0.97058823529411764</c:v>
                </c:pt>
                <c:pt idx="1">
                  <c:v>0.94117647058823561</c:v>
                </c:pt>
                <c:pt idx="2">
                  <c:v>0.98529411764705888</c:v>
                </c:pt>
                <c:pt idx="3">
                  <c:v>0.92647058823529416</c:v>
                </c:pt>
                <c:pt idx="4">
                  <c:v>0.86764705882353388</c:v>
                </c:pt>
              </c:numCache>
            </c:numRef>
          </c:val>
        </c:ser>
        <c:dLbls>
          <c:showLegendKey val="0"/>
          <c:showVal val="1"/>
          <c:showCatName val="0"/>
          <c:showSerName val="0"/>
          <c:showPercent val="0"/>
          <c:showBubbleSize val="0"/>
        </c:dLbls>
        <c:gapWidth val="150"/>
        <c:axId val="94657920"/>
        <c:axId val="94659712"/>
      </c:barChart>
      <c:catAx>
        <c:axId val="94657920"/>
        <c:scaling>
          <c:orientation val="minMax"/>
        </c:scaling>
        <c:delete val="0"/>
        <c:axPos val="b"/>
        <c:majorTickMark val="out"/>
        <c:minorTickMark val="none"/>
        <c:tickLblPos val="nextTo"/>
        <c:txPr>
          <a:bodyPr/>
          <a:lstStyle/>
          <a:p>
            <a:pPr>
              <a:defRPr lang="el-GR"/>
            </a:pPr>
            <a:endParaRPr lang="el-GR"/>
          </a:p>
        </c:txPr>
        <c:crossAx val="94659712"/>
        <c:crosses val="autoZero"/>
        <c:auto val="1"/>
        <c:lblAlgn val="ctr"/>
        <c:lblOffset val="100"/>
        <c:noMultiLvlLbl val="0"/>
      </c:catAx>
      <c:valAx>
        <c:axId val="94659712"/>
        <c:scaling>
          <c:orientation val="minMax"/>
        </c:scaling>
        <c:delete val="0"/>
        <c:axPos val="l"/>
        <c:majorGridlines/>
        <c:numFmt formatCode="0.00%" sourceLinked="1"/>
        <c:majorTickMark val="out"/>
        <c:minorTickMark val="none"/>
        <c:tickLblPos val="nextTo"/>
        <c:txPr>
          <a:bodyPr/>
          <a:lstStyle/>
          <a:p>
            <a:pPr>
              <a:defRPr lang="el-GR"/>
            </a:pPr>
            <a:endParaRPr lang="el-GR"/>
          </a:p>
        </c:txPr>
        <c:crossAx val="94657920"/>
        <c:crosses val="autoZero"/>
        <c:crossBetween val="between"/>
      </c:valAx>
    </c:plotArea>
    <c:legend>
      <c:legendPos val="r"/>
      <c:layout>
        <c:manualLayout>
          <c:xMode val="edge"/>
          <c:yMode val="edge"/>
          <c:x val="0.90630560452094566"/>
          <c:y val="0.57904572447925073"/>
          <c:w val="9.2048294276233927E-2"/>
          <c:h val="0.11478179573338812"/>
        </c:manualLayout>
      </c:layout>
      <c:overlay val="0"/>
      <c:txPr>
        <a:bodyPr/>
        <a:lstStyle/>
        <a:p>
          <a:pPr>
            <a:defRPr lang="el-GR"/>
          </a:pPr>
          <a:endParaRPr lang="el-G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dLbl>
              <c:idx val="0"/>
              <c:layout/>
              <c:tx>
                <c:rich>
                  <a:bodyPr/>
                  <a:lstStyle/>
                  <a:p>
                    <a:r>
                      <a:rPr lang="en-US" sz="1600" dirty="0"/>
                      <a:t>Candidates 
</a:t>
                    </a:r>
                    <a:r>
                      <a:rPr lang="en-US" sz="1600" dirty="0" smtClean="0"/>
                      <a:t>76,47% (13)</a:t>
                    </a:r>
                    <a:endParaRPr lang="en-US" sz="1600" dirty="0"/>
                  </a:p>
                </c:rich>
              </c:tx>
              <c:showLegendKey val="0"/>
              <c:showVal val="0"/>
              <c:showCatName val="1"/>
              <c:showSerName val="0"/>
              <c:showPercent val="1"/>
              <c:showBubbleSize val="0"/>
            </c:dLbl>
            <c:dLbl>
              <c:idx val="1"/>
              <c:layout>
                <c:manualLayout>
                  <c:x val="-3.8868468352372385E-2"/>
                  <c:y val="0"/>
                </c:manualLayout>
              </c:layout>
              <c:tx>
                <c:rich>
                  <a:bodyPr/>
                  <a:lstStyle/>
                  <a:p>
                    <a:r>
                      <a:rPr lang="en-US" sz="1600" dirty="0"/>
                      <a:t>No Candidates
</a:t>
                    </a:r>
                    <a:r>
                      <a:rPr lang="en-US" sz="1600" dirty="0" smtClean="0"/>
                      <a:t>23,53% (4)</a:t>
                    </a:r>
                    <a:endParaRPr lang="en-US" sz="1600" dirty="0"/>
                  </a:p>
                </c:rich>
              </c:tx>
              <c:showLegendKey val="0"/>
              <c:showVal val="0"/>
              <c:showCatName val="1"/>
              <c:showSerName val="0"/>
              <c:showPercent val="1"/>
              <c:showBubbleSize val="0"/>
            </c:dLbl>
            <c:txPr>
              <a:bodyPr/>
              <a:lstStyle/>
              <a:p>
                <a:pPr>
                  <a:defRPr sz="1400"/>
                </a:pPr>
                <a:endParaRPr lang="el-GR"/>
              </a:p>
            </c:txPr>
            <c:showLegendKey val="0"/>
            <c:showVal val="0"/>
            <c:showCatName val="1"/>
            <c:showSerName val="0"/>
            <c:showPercent val="1"/>
            <c:showBubbleSize val="0"/>
            <c:showLeaderLines val="1"/>
          </c:dLbls>
          <c:cat>
            <c:strRef>
              <c:f>Sheet1!$A$10:$B$10</c:f>
              <c:strCache>
                <c:ptCount val="2"/>
                <c:pt idx="0">
                  <c:v>Candidates </c:v>
                </c:pt>
                <c:pt idx="1">
                  <c:v>No Candidates</c:v>
                </c:pt>
              </c:strCache>
            </c:strRef>
          </c:cat>
          <c:val>
            <c:numRef>
              <c:f>Sheet1!$A$11:$B$11</c:f>
              <c:numCache>
                <c:formatCode>General</c:formatCode>
                <c:ptCount val="2"/>
                <c:pt idx="0">
                  <c:v>13</c:v>
                </c:pt>
                <c:pt idx="1">
                  <c:v>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Sheet1!$B$41</c:f>
              <c:strCache>
                <c:ptCount val="1"/>
                <c:pt idx="0">
                  <c:v>Elected</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Sheet1!$A$42:$A$45</c:f>
              <c:strCache>
                <c:ptCount val="4"/>
                <c:pt idx="0">
                  <c:v>Municipal Elections</c:v>
                </c:pt>
                <c:pt idx="1">
                  <c:v>Regional Elections</c:v>
                </c:pt>
                <c:pt idx="2">
                  <c:v>European Parliament Elections</c:v>
                </c:pt>
                <c:pt idx="3">
                  <c:v>Total</c:v>
                </c:pt>
              </c:strCache>
            </c:strRef>
          </c:cat>
          <c:val>
            <c:numRef>
              <c:f>Sheet1!$B$42:$B$45</c:f>
              <c:numCache>
                <c:formatCode>General</c:formatCode>
                <c:ptCount val="4"/>
                <c:pt idx="0">
                  <c:v>2</c:v>
                </c:pt>
                <c:pt idx="3">
                  <c:v>2</c:v>
                </c:pt>
              </c:numCache>
            </c:numRef>
          </c:val>
        </c:ser>
        <c:ser>
          <c:idx val="1"/>
          <c:order val="1"/>
          <c:tx>
            <c:strRef>
              <c:f>Sheet1!$C$41</c:f>
              <c:strCache>
                <c:ptCount val="1"/>
                <c:pt idx="0">
                  <c:v>Not Elected </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Sheet1!$A$42:$A$45</c:f>
              <c:strCache>
                <c:ptCount val="4"/>
                <c:pt idx="0">
                  <c:v>Municipal Elections</c:v>
                </c:pt>
                <c:pt idx="1">
                  <c:v>Regional Elections</c:v>
                </c:pt>
                <c:pt idx="2">
                  <c:v>European Parliament Elections</c:v>
                </c:pt>
                <c:pt idx="3">
                  <c:v>Total</c:v>
                </c:pt>
              </c:strCache>
            </c:strRef>
          </c:cat>
          <c:val>
            <c:numRef>
              <c:f>Sheet1!$C$42:$C$45</c:f>
              <c:numCache>
                <c:formatCode>General</c:formatCode>
                <c:ptCount val="4"/>
                <c:pt idx="0">
                  <c:v>2</c:v>
                </c:pt>
                <c:pt idx="1">
                  <c:v>1</c:v>
                </c:pt>
                <c:pt idx="2">
                  <c:v>2</c:v>
                </c:pt>
                <c:pt idx="3">
                  <c:v>5</c:v>
                </c:pt>
              </c:numCache>
            </c:numRef>
          </c:val>
        </c:ser>
        <c:ser>
          <c:idx val="2"/>
          <c:order val="2"/>
          <c:tx>
            <c:strRef>
              <c:f>Sheet1!$D$41</c:f>
              <c:strCache>
                <c:ptCount val="1"/>
                <c:pt idx="0">
                  <c:v>Results not available yet</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Sheet1!$A$42:$A$45</c:f>
              <c:strCache>
                <c:ptCount val="4"/>
                <c:pt idx="0">
                  <c:v>Municipal Elections</c:v>
                </c:pt>
                <c:pt idx="1">
                  <c:v>Regional Elections</c:v>
                </c:pt>
                <c:pt idx="2">
                  <c:v>European Parliament Elections</c:v>
                </c:pt>
                <c:pt idx="3">
                  <c:v>Total</c:v>
                </c:pt>
              </c:strCache>
            </c:strRef>
          </c:cat>
          <c:val>
            <c:numRef>
              <c:f>Sheet1!$D$42:$D$45</c:f>
              <c:numCache>
                <c:formatCode>General</c:formatCode>
                <c:ptCount val="4"/>
                <c:pt idx="0">
                  <c:v>1</c:v>
                </c:pt>
                <c:pt idx="1">
                  <c:v>5</c:v>
                </c:pt>
                <c:pt idx="3">
                  <c:v>6</c:v>
                </c:pt>
              </c:numCache>
            </c:numRef>
          </c:val>
        </c:ser>
        <c:dLbls>
          <c:showLegendKey val="0"/>
          <c:showVal val="1"/>
          <c:showCatName val="0"/>
          <c:showSerName val="0"/>
          <c:showPercent val="0"/>
          <c:showBubbleSize val="0"/>
        </c:dLbls>
        <c:gapWidth val="150"/>
        <c:axId val="38828288"/>
        <c:axId val="38850560"/>
      </c:barChart>
      <c:catAx>
        <c:axId val="38828288"/>
        <c:scaling>
          <c:orientation val="minMax"/>
        </c:scaling>
        <c:delete val="0"/>
        <c:axPos val="b"/>
        <c:majorTickMark val="none"/>
        <c:minorTickMark val="none"/>
        <c:tickLblPos val="nextTo"/>
        <c:txPr>
          <a:bodyPr/>
          <a:lstStyle/>
          <a:p>
            <a:pPr>
              <a:defRPr sz="1400"/>
            </a:pPr>
            <a:endParaRPr lang="el-GR"/>
          </a:p>
        </c:txPr>
        <c:crossAx val="38850560"/>
        <c:crosses val="autoZero"/>
        <c:auto val="1"/>
        <c:lblAlgn val="ctr"/>
        <c:lblOffset val="100"/>
        <c:noMultiLvlLbl val="0"/>
      </c:catAx>
      <c:valAx>
        <c:axId val="38850560"/>
        <c:scaling>
          <c:orientation val="minMax"/>
        </c:scaling>
        <c:delete val="1"/>
        <c:axPos val="l"/>
        <c:numFmt formatCode="General" sourceLinked="1"/>
        <c:majorTickMark val="out"/>
        <c:minorTickMark val="none"/>
        <c:tickLblPos val="none"/>
        <c:crossAx val="38828288"/>
        <c:crosses val="autoZero"/>
        <c:crossBetween val="between"/>
      </c:valAx>
    </c:plotArea>
    <c:legend>
      <c:legendPos val="t"/>
      <c:layout/>
      <c:overlay val="0"/>
      <c:txPr>
        <a:bodyPr/>
        <a:lstStyle/>
        <a:p>
          <a:pPr>
            <a:defRPr sz="1400"/>
          </a:pPr>
          <a:endParaRPr lang="el-G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a:t>European Parliament Elections Candidates</a:t>
            </a:r>
          </a:p>
        </c:rich>
      </c:tx>
      <c:layout/>
      <c:overlay val="0"/>
    </c:title>
    <c:autoTitleDeleted val="0"/>
    <c:plotArea>
      <c:layout>
        <c:manualLayout>
          <c:layoutTarget val="inner"/>
          <c:xMode val="edge"/>
          <c:yMode val="edge"/>
          <c:x val="4.4231432876446097E-2"/>
          <c:y val="5.6120653217889761E-2"/>
          <c:w val="0.92829943132108583"/>
          <c:h val="0.78859798775153056"/>
        </c:manualLayout>
      </c:layout>
      <c:barChart>
        <c:barDir val="col"/>
        <c:grouping val="stacked"/>
        <c:varyColors val="0"/>
        <c:ser>
          <c:idx val="0"/>
          <c:order val="0"/>
          <c:tx>
            <c:strRef>
              <c:f>Sheet1!$B$105:$B$106</c:f>
              <c:strCache>
                <c:ptCount val="1"/>
                <c:pt idx="0">
                  <c:v>Men</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Sheet1!$A$107:$A$117</c:f>
              <c:strCache>
                <c:ptCount val="11"/>
                <c:pt idx="0">
                  <c:v>SYRIZA</c:v>
                </c:pt>
                <c:pt idx="1">
                  <c:v>N.D.</c:v>
                </c:pt>
                <c:pt idx="2">
                  <c:v>X.A.</c:v>
                </c:pt>
                <c:pt idx="3">
                  <c:v>ELIA DA</c:v>
                </c:pt>
                <c:pt idx="4">
                  <c:v>To Potami</c:v>
                </c:pt>
                <c:pt idx="5">
                  <c:v>KKE</c:v>
                </c:pt>
                <c:pt idx="6">
                  <c:v>ANEL</c:v>
                </c:pt>
                <c:pt idx="7">
                  <c:v>LA.O.S.</c:v>
                </c:pt>
                <c:pt idx="8">
                  <c:v>DI.M.AR</c:v>
                </c:pt>
                <c:pt idx="9">
                  <c:v>O.P.</c:v>
                </c:pt>
                <c:pt idx="10">
                  <c:v>Total</c:v>
                </c:pt>
              </c:strCache>
            </c:strRef>
          </c:cat>
          <c:val>
            <c:numRef>
              <c:f>Sheet1!$B$107:$B$117</c:f>
              <c:numCache>
                <c:formatCode>General</c:formatCode>
                <c:ptCount val="11"/>
                <c:pt idx="0">
                  <c:v>26</c:v>
                </c:pt>
                <c:pt idx="1">
                  <c:v>28</c:v>
                </c:pt>
                <c:pt idx="2">
                  <c:v>28</c:v>
                </c:pt>
                <c:pt idx="3">
                  <c:v>27</c:v>
                </c:pt>
                <c:pt idx="4">
                  <c:v>26</c:v>
                </c:pt>
                <c:pt idx="5">
                  <c:v>28</c:v>
                </c:pt>
                <c:pt idx="6">
                  <c:v>27</c:v>
                </c:pt>
                <c:pt idx="7">
                  <c:v>27</c:v>
                </c:pt>
                <c:pt idx="8">
                  <c:v>28</c:v>
                </c:pt>
                <c:pt idx="9">
                  <c:v>27</c:v>
                </c:pt>
                <c:pt idx="10">
                  <c:v>272</c:v>
                </c:pt>
              </c:numCache>
            </c:numRef>
          </c:val>
        </c:ser>
        <c:ser>
          <c:idx val="1"/>
          <c:order val="1"/>
          <c:tx>
            <c:strRef>
              <c:f>Sheet1!$C$105:$C$106</c:f>
              <c:strCache>
                <c:ptCount val="1"/>
                <c:pt idx="0">
                  <c:v>Women</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Sheet1!$A$107:$A$117</c:f>
              <c:strCache>
                <c:ptCount val="11"/>
                <c:pt idx="0">
                  <c:v>SYRIZA</c:v>
                </c:pt>
                <c:pt idx="1">
                  <c:v>N.D.</c:v>
                </c:pt>
                <c:pt idx="2">
                  <c:v>X.A.</c:v>
                </c:pt>
                <c:pt idx="3">
                  <c:v>ELIA DA</c:v>
                </c:pt>
                <c:pt idx="4">
                  <c:v>To Potami</c:v>
                </c:pt>
                <c:pt idx="5">
                  <c:v>KKE</c:v>
                </c:pt>
                <c:pt idx="6">
                  <c:v>ANEL</c:v>
                </c:pt>
                <c:pt idx="7">
                  <c:v>LA.O.S.</c:v>
                </c:pt>
                <c:pt idx="8">
                  <c:v>DI.M.AR</c:v>
                </c:pt>
                <c:pt idx="9">
                  <c:v>O.P.</c:v>
                </c:pt>
                <c:pt idx="10">
                  <c:v>Total</c:v>
                </c:pt>
              </c:strCache>
            </c:strRef>
          </c:cat>
          <c:val>
            <c:numRef>
              <c:f>Sheet1!$C$107:$C$117</c:f>
              <c:numCache>
                <c:formatCode>General</c:formatCode>
                <c:ptCount val="11"/>
                <c:pt idx="0">
                  <c:v>16</c:v>
                </c:pt>
                <c:pt idx="1">
                  <c:v>14</c:v>
                </c:pt>
                <c:pt idx="2">
                  <c:v>14</c:v>
                </c:pt>
                <c:pt idx="3">
                  <c:v>15</c:v>
                </c:pt>
                <c:pt idx="4">
                  <c:v>16</c:v>
                </c:pt>
                <c:pt idx="5">
                  <c:v>14</c:v>
                </c:pt>
                <c:pt idx="6">
                  <c:v>15</c:v>
                </c:pt>
                <c:pt idx="7">
                  <c:v>14</c:v>
                </c:pt>
                <c:pt idx="8">
                  <c:v>14</c:v>
                </c:pt>
                <c:pt idx="9">
                  <c:v>15</c:v>
                </c:pt>
                <c:pt idx="10">
                  <c:v>147</c:v>
                </c:pt>
              </c:numCache>
            </c:numRef>
          </c:val>
        </c:ser>
        <c:dLbls>
          <c:showLegendKey val="0"/>
          <c:showVal val="1"/>
          <c:showCatName val="0"/>
          <c:showSerName val="0"/>
          <c:showPercent val="0"/>
          <c:showBubbleSize val="0"/>
        </c:dLbls>
        <c:gapWidth val="95"/>
        <c:overlap val="100"/>
        <c:axId val="38793600"/>
        <c:axId val="38795136"/>
      </c:barChart>
      <c:catAx>
        <c:axId val="38793600"/>
        <c:scaling>
          <c:orientation val="minMax"/>
        </c:scaling>
        <c:delete val="0"/>
        <c:axPos val="b"/>
        <c:majorTickMark val="none"/>
        <c:minorTickMark val="none"/>
        <c:tickLblPos val="nextTo"/>
        <c:txPr>
          <a:bodyPr/>
          <a:lstStyle/>
          <a:p>
            <a:pPr>
              <a:defRPr sz="1400"/>
            </a:pPr>
            <a:endParaRPr lang="el-GR"/>
          </a:p>
        </c:txPr>
        <c:crossAx val="38795136"/>
        <c:crosses val="autoZero"/>
        <c:auto val="1"/>
        <c:lblAlgn val="ctr"/>
        <c:lblOffset val="100"/>
        <c:noMultiLvlLbl val="0"/>
      </c:catAx>
      <c:valAx>
        <c:axId val="38795136"/>
        <c:scaling>
          <c:orientation val="minMax"/>
        </c:scaling>
        <c:delete val="1"/>
        <c:axPos val="l"/>
        <c:numFmt formatCode="General" sourceLinked="1"/>
        <c:majorTickMark val="out"/>
        <c:minorTickMark val="none"/>
        <c:tickLblPos val="none"/>
        <c:crossAx val="38793600"/>
        <c:crosses val="autoZero"/>
        <c:crossBetween val="between"/>
      </c:valAx>
    </c:plotArea>
    <c:legend>
      <c:legendPos val="t"/>
      <c:layout/>
      <c:overlay val="0"/>
      <c:txPr>
        <a:bodyPr/>
        <a:lstStyle/>
        <a:p>
          <a:pPr>
            <a:defRPr sz="1400"/>
          </a:pPr>
          <a:endParaRPr lang="el-GR"/>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European</a:t>
            </a:r>
            <a:r>
              <a:rPr lang="en-US" sz="2000" baseline="0"/>
              <a:t> Parliament Elections Results (percentages)</a:t>
            </a:r>
            <a:endParaRPr lang="en-US" sz="2000"/>
          </a:p>
        </c:rich>
      </c:tx>
      <c:layout/>
      <c:overlay val="0"/>
    </c:title>
    <c:autoTitleDeleted val="0"/>
    <c:plotArea>
      <c:layout>
        <c:manualLayout>
          <c:layoutTarget val="inner"/>
          <c:xMode val="edge"/>
          <c:yMode val="edge"/>
          <c:x val="4.1145013123359483E-2"/>
          <c:y val="0.18082385535141443"/>
          <c:w val="0.92829943132108583"/>
          <c:h val="0.54295239136774487"/>
        </c:manualLayout>
      </c:layout>
      <c:barChart>
        <c:barDir val="col"/>
        <c:grouping val="stacked"/>
        <c:varyColors val="0"/>
        <c:ser>
          <c:idx val="0"/>
          <c:order val="0"/>
          <c:tx>
            <c:strRef>
              <c:f>Sheet1!$B$130</c:f>
              <c:strCache>
                <c:ptCount val="1"/>
                <c:pt idx="0">
                  <c:v>Percent</c:v>
                </c:pt>
              </c:strCache>
            </c:strRef>
          </c:tx>
          <c:spPr>
            <a:solidFill>
              <a:schemeClr val="tx1">
                <a:lumMod val="50000"/>
                <a:lumOff val="50000"/>
              </a:schemeClr>
            </a:solidFill>
          </c:spPr>
          <c:invertIfNegative val="0"/>
          <c:dLbls>
            <c:txPr>
              <a:bodyPr/>
              <a:lstStyle/>
              <a:p>
                <a:pPr>
                  <a:defRPr sz="1400"/>
                </a:pPr>
                <a:endParaRPr lang="el-GR"/>
              </a:p>
            </c:txPr>
            <c:showLegendKey val="0"/>
            <c:showVal val="1"/>
            <c:showCatName val="0"/>
            <c:showSerName val="0"/>
            <c:showPercent val="0"/>
            <c:showBubbleSize val="0"/>
            <c:showLeaderLines val="0"/>
          </c:dLbls>
          <c:cat>
            <c:strRef>
              <c:f>Sheet1!$A$131:$A$141</c:f>
              <c:strCache>
                <c:ptCount val="11"/>
                <c:pt idx="0">
                  <c:v>SYRIZA</c:v>
                </c:pt>
                <c:pt idx="1">
                  <c:v>N.D.</c:v>
                </c:pt>
                <c:pt idx="2">
                  <c:v>X.A.</c:v>
                </c:pt>
                <c:pt idx="3">
                  <c:v>ELIA DA</c:v>
                </c:pt>
                <c:pt idx="4">
                  <c:v>To Potami</c:v>
                </c:pt>
                <c:pt idx="5">
                  <c:v>KKE</c:v>
                </c:pt>
                <c:pt idx="6">
                  <c:v>ANEL</c:v>
                </c:pt>
                <c:pt idx="7">
                  <c:v>LA.O.S.</c:v>
                </c:pt>
                <c:pt idx="8">
                  <c:v>DI.M.AR</c:v>
                </c:pt>
                <c:pt idx="9">
                  <c:v>O.P.</c:v>
                </c:pt>
                <c:pt idx="10">
                  <c:v>Other parties</c:v>
                </c:pt>
              </c:strCache>
            </c:strRef>
          </c:cat>
          <c:val>
            <c:numRef>
              <c:f>Sheet1!$B$131:$B$141</c:f>
              <c:numCache>
                <c:formatCode>0.00%</c:formatCode>
                <c:ptCount val="11"/>
                <c:pt idx="0">
                  <c:v>0.26579999999999998</c:v>
                </c:pt>
                <c:pt idx="1">
                  <c:v>0.2271</c:v>
                </c:pt>
                <c:pt idx="2">
                  <c:v>9.4000000000000028E-2</c:v>
                </c:pt>
                <c:pt idx="3">
                  <c:v>8.0200000000000021E-2</c:v>
                </c:pt>
                <c:pt idx="4">
                  <c:v>6.6000000000000003E-2</c:v>
                </c:pt>
                <c:pt idx="5">
                  <c:v>6.0900000000000003E-2</c:v>
                </c:pt>
                <c:pt idx="6">
                  <c:v>3.4599999999999999E-2</c:v>
                </c:pt>
                <c:pt idx="7">
                  <c:v>2.7000000000000031E-2</c:v>
                </c:pt>
                <c:pt idx="8">
                  <c:v>1.2E-2</c:v>
                </c:pt>
                <c:pt idx="9">
                  <c:v>9.0000000000000028E-3</c:v>
                </c:pt>
                <c:pt idx="10">
                  <c:v>0.12340000000000002</c:v>
                </c:pt>
              </c:numCache>
            </c:numRef>
          </c:val>
        </c:ser>
        <c:dLbls>
          <c:showLegendKey val="0"/>
          <c:showVal val="1"/>
          <c:showCatName val="0"/>
          <c:showSerName val="0"/>
          <c:showPercent val="0"/>
          <c:showBubbleSize val="0"/>
        </c:dLbls>
        <c:gapWidth val="95"/>
        <c:overlap val="100"/>
        <c:axId val="38689792"/>
        <c:axId val="38864768"/>
      </c:barChart>
      <c:catAx>
        <c:axId val="38689792"/>
        <c:scaling>
          <c:orientation val="minMax"/>
        </c:scaling>
        <c:delete val="0"/>
        <c:axPos val="b"/>
        <c:majorTickMark val="none"/>
        <c:minorTickMark val="none"/>
        <c:tickLblPos val="nextTo"/>
        <c:txPr>
          <a:bodyPr/>
          <a:lstStyle/>
          <a:p>
            <a:pPr>
              <a:defRPr sz="1400"/>
            </a:pPr>
            <a:endParaRPr lang="el-GR"/>
          </a:p>
        </c:txPr>
        <c:crossAx val="38864768"/>
        <c:crosses val="autoZero"/>
        <c:auto val="1"/>
        <c:lblAlgn val="ctr"/>
        <c:lblOffset val="100"/>
        <c:noMultiLvlLbl val="0"/>
      </c:catAx>
      <c:valAx>
        <c:axId val="38864768"/>
        <c:scaling>
          <c:orientation val="minMax"/>
        </c:scaling>
        <c:delete val="1"/>
        <c:axPos val="l"/>
        <c:numFmt formatCode="0.00%" sourceLinked="1"/>
        <c:majorTickMark val="out"/>
        <c:minorTickMark val="none"/>
        <c:tickLblPos val="none"/>
        <c:crossAx val="3868979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dirty="0"/>
              <a:t>Elected</a:t>
            </a:r>
            <a:r>
              <a:rPr lang="en-GB" sz="2000" baseline="0" dirty="0"/>
              <a:t> members </a:t>
            </a:r>
            <a:r>
              <a:rPr lang="en-GB" sz="2000" baseline="0" dirty="0" smtClean="0"/>
              <a:t>of </a:t>
            </a:r>
            <a:r>
              <a:rPr lang="en-GB" sz="2000" baseline="0" dirty="0"/>
              <a:t>the European Parliament</a:t>
            </a:r>
            <a:endParaRPr lang="en-GB" sz="2000" dirty="0"/>
          </a:p>
        </c:rich>
      </c:tx>
      <c:layout/>
      <c:overlay val="0"/>
    </c:title>
    <c:autoTitleDeleted val="0"/>
    <c:plotArea>
      <c:layout/>
      <c:barChart>
        <c:barDir val="col"/>
        <c:grouping val="percentStacked"/>
        <c:varyColors val="0"/>
        <c:ser>
          <c:idx val="0"/>
          <c:order val="0"/>
          <c:tx>
            <c:strRef>
              <c:f>Sheet1!$B$45:$B$46</c:f>
              <c:strCache>
                <c:ptCount val="1"/>
                <c:pt idx="0">
                  <c:v>Men</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Sheet1!$A$47:$A$57</c:f>
              <c:strCache>
                <c:ptCount val="11"/>
                <c:pt idx="0">
                  <c:v>SYRIZA</c:v>
                </c:pt>
                <c:pt idx="1">
                  <c:v>N.D.</c:v>
                </c:pt>
                <c:pt idx="2">
                  <c:v>X.A.</c:v>
                </c:pt>
                <c:pt idx="3">
                  <c:v>ELIA DA</c:v>
                </c:pt>
                <c:pt idx="4">
                  <c:v>To Potami</c:v>
                </c:pt>
                <c:pt idx="5">
                  <c:v>KKE</c:v>
                </c:pt>
                <c:pt idx="6">
                  <c:v>ANEL</c:v>
                </c:pt>
                <c:pt idx="7">
                  <c:v>LA.O.S.</c:v>
                </c:pt>
                <c:pt idx="8">
                  <c:v>DI.M.AR</c:v>
                </c:pt>
                <c:pt idx="9">
                  <c:v>O.P.</c:v>
                </c:pt>
                <c:pt idx="10">
                  <c:v>Total</c:v>
                </c:pt>
              </c:strCache>
            </c:strRef>
          </c:cat>
          <c:val>
            <c:numRef>
              <c:f>Sheet1!$B$47:$B$57</c:f>
              <c:numCache>
                <c:formatCode>General</c:formatCode>
                <c:ptCount val="11"/>
                <c:pt idx="0">
                  <c:v>4</c:v>
                </c:pt>
                <c:pt idx="1">
                  <c:v>3</c:v>
                </c:pt>
                <c:pt idx="2">
                  <c:v>3</c:v>
                </c:pt>
                <c:pt idx="3">
                  <c:v>1</c:v>
                </c:pt>
                <c:pt idx="4">
                  <c:v>2</c:v>
                </c:pt>
                <c:pt idx="5">
                  <c:v>2</c:v>
                </c:pt>
                <c:pt idx="6">
                  <c:v>1</c:v>
                </c:pt>
                <c:pt idx="7">
                  <c:v>0</c:v>
                </c:pt>
                <c:pt idx="8">
                  <c:v>0</c:v>
                </c:pt>
                <c:pt idx="9">
                  <c:v>0</c:v>
                </c:pt>
                <c:pt idx="10">
                  <c:v>16</c:v>
                </c:pt>
              </c:numCache>
            </c:numRef>
          </c:val>
        </c:ser>
        <c:ser>
          <c:idx val="1"/>
          <c:order val="1"/>
          <c:tx>
            <c:strRef>
              <c:f>Sheet1!$C$45:$C$46</c:f>
              <c:strCache>
                <c:ptCount val="1"/>
                <c:pt idx="0">
                  <c:v>Women</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Sheet1!$A$47:$A$57</c:f>
              <c:strCache>
                <c:ptCount val="11"/>
                <c:pt idx="0">
                  <c:v>SYRIZA</c:v>
                </c:pt>
                <c:pt idx="1">
                  <c:v>N.D.</c:v>
                </c:pt>
                <c:pt idx="2">
                  <c:v>X.A.</c:v>
                </c:pt>
                <c:pt idx="3">
                  <c:v>ELIA DA</c:v>
                </c:pt>
                <c:pt idx="4">
                  <c:v>To Potami</c:v>
                </c:pt>
                <c:pt idx="5">
                  <c:v>KKE</c:v>
                </c:pt>
                <c:pt idx="6">
                  <c:v>ANEL</c:v>
                </c:pt>
                <c:pt idx="7">
                  <c:v>LA.O.S.</c:v>
                </c:pt>
                <c:pt idx="8">
                  <c:v>DI.M.AR</c:v>
                </c:pt>
                <c:pt idx="9">
                  <c:v>O.P.</c:v>
                </c:pt>
                <c:pt idx="10">
                  <c:v>Total</c:v>
                </c:pt>
              </c:strCache>
            </c:strRef>
          </c:cat>
          <c:val>
            <c:numRef>
              <c:f>Sheet1!$C$47:$C$57</c:f>
              <c:numCache>
                <c:formatCode>General</c:formatCode>
                <c:ptCount val="11"/>
                <c:pt idx="0">
                  <c:v>2</c:v>
                </c:pt>
                <c:pt idx="1">
                  <c:v>2</c:v>
                </c:pt>
                <c:pt idx="2">
                  <c:v>0</c:v>
                </c:pt>
                <c:pt idx="3">
                  <c:v>1</c:v>
                </c:pt>
                <c:pt idx="4">
                  <c:v>0</c:v>
                </c:pt>
                <c:pt idx="5">
                  <c:v>0</c:v>
                </c:pt>
                <c:pt idx="6">
                  <c:v>0</c:v>
                </c:pt>
                <c:pt idx="7">
                  <c:v>0</c:v>
                </c:pt>
                <c:pt idx="8">
                  <c:v>0</c:v>
                </c:pt>
                <c:pt idx="9">
                  <c:v>0</c:v>
                </c:pt>
                <c:pt idx="10">
                  <c:v>5</c:v>
                </c:pt>
              </c:numCache>
            </c:numRef>
          </c:val>
        </c:ser>
        <c:ser>
          <c:idx val="2"/>
          <c:order val="2"/>
          <c:tx>
            <c:strRef>
              <c:f>Sheet1!$D$45:$D$46</c:f>
              <c:strCache>
                <c:ptCount val="1"/>
                <c:pt idx="0">
                  <c:v>Total</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Sheet1!$A$47:$A$57</c:f>
              <c:strCache>
                <c:ptCount val="11"/>
                <c:pt idx="0">
                  <c:v>SYRIZA</c:v>
                </c:pt>
                <c:pt idx="1">
                  <c:v>N.D.</c:v>
                </c:pt>
                <c:pt idx="2">
                  <c:v>X.A.</c:v>
                </c:pt>
                <c:pt idx="3">
                  <c:v>ELIA DA</c:v>
                </c:pt>
                <c:pt idx="4">
                  <c:v>To Potami</c:v>
                </c:pt>
                <c:pt idx="5">
                  <c:v>KKE</c:v>
                </c:pt>
                <c:pt idx="6">
                  <c:v>ANEL</c:v>
                </c:pt>
                <c:pt idx="7">
                  <c:v>LA.O.S.</c:v>
                </c:pt>
                <c:pt idx="8">
                  <c:v>DI.M.AR</c:v>
                </c:pt>
                <c:pt idx="9">
                  <c:v>O.P.</c:v>
                </c:pt>
                <c:pt idx="10">
                  <c:v>Total</c:v>
                </c:pt>
              </c:strCache>
            </c:strRef>
          </c:cat>
          <c:val>
            <c:numRef>
              <c:f>Sheet1!$D$47:$D$57</c:f>
              <c:numCache>
                <c:formatCode>General</c:formatCode>
                <c:ptCount val="11"/>
                <c:pt idx="0">
                  <c:v>6</c:v>
                </c:pt>
                <c:pt idx="1">
                  <c:v>5</c:v>
                </c:pt>
                <c:pt idx="2">
                  <c:v>3</c:v>
                </c:pt>
                <c:pt idx="3">
                  <c:v>2</c:v>
                </c:pt>
                <c:pt idx="4">
                  <c:v>2</c:v>
                </c:pt>
                <c:pt idx="5">
                  <c:v>2</c:v>
                </c:pt>
                <c:pt idx="6">
                  <c:v>1</c:v>
                </c:pt>
                <c:pt idx="7">
                  <c:v>0</c:v>
                </c:pt>
                <c:pt idx="8">
                  <c:v>0</c:v>
                </c:pt>
                <c:pt idx="9">
                  <c:v>0</c:v>
                </c:pt>
                <c:pt idx="10">
                  <c:v>21</c:v>
                </c:pt>
              </c:numCache>
            </c:numRef>
          </c:val>
        </c:ser>
        <c:dLbls>
          <c:showLegendKey val="0"/>
          <c:showVal val="1"/>
          <c:showCatName val="0"/>
          <c:showSerName val="0"/>
          <c:showPercent val="0"/>
          <c:showBubbleSize val="0"/>
        </c:dLbls>
        <c:gapWidth val="95"/>
        <c:overlap val="100"/>
        <c:axId val="39090048"/>
        <c:axId val="39091584"/>
      </c:barChart>
      <c:catAx>
        <c:axId val="39090048"/>
        <c:scaling>
          <c:orientation val="minMax"/>
        </c:scaling>
        <c:delete val="0"/>
        <c:axPos val="b"/>
        <c:majorTickMark val="none"/>
        <c:minorTickMark val="none"/>
        <c:tickLblPos val="nextTo"/>
        <c:txPr>
          <a:bodyPr/>
          <a:lstStyle/>
          <a:p>
            <a:pPr>
              <a:defRPr sz="1400"/>
            </a:pPr>
            <a:endParaRPr lang="el-GR"/>
          </a:p>
        </c:txPr>
        <c:crossAx val="39091584"/>
        <c:crosses val="autoZero"/>
        <c:auto val="1"/>
        <c:lblAlgn val="ctr"/>
        <c:lblOffset val="100"/>
        <c:noMultiLvlLbl val="0"/>
      </c:catAx>
      <c:valAx>
        <c:axId val="39091584"/>
        <c:scaling>
          <c:orientation val="minMax"/>
        </c:scaling>
        <c:delete val="1"/>
        <c:axPos val="l"/>
        <c:numFmt formatCode="0%" sourceLinked="1"/>
        <c:majorTickMark val="none"/>
        <c:minorTickMark val="none"/>
        <c:tickLblPos val="none"/>
        <c:crossAx val="39090048"/>
        <c:crosses val="autoZero"/>
        <c:crossBetween val="between"/>
      </c:valAx>
    </c:plotArea>
    <c:legend>
      <c:legendPos val="t"/>
      <c:layout/>
      <c:overlay val="0"/>
      <c:txPr>
        <a:bodyPr/>
        <a:lstStyle/>
        <a:p>
          <a:pPr>
            <a:defRPr sz="1200"/>
          </a:pPr>
          <a:endParaRPr lang="el-GR"/>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Men &amp;</a:t>
            </a:r>
            <a:r>
              <a:rPr lang="en-GB" baseline="0"/>
              <a:t> Women Candidates Vs Men and Women Elected</a:t>
            </a:r>
            <a:endParaRPr lang="en-GB"/>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Sheet1!$B$89</c:f>
              <c:strCache>
                <c:ptCount val="1"/>
                <c:pt idx="0">
                  <c:v>Men Candidates</c:v>
                </c:pt>
              </c:strCache>
            </c:strRef>
          </c:tx>
          <c:invertIfNegative val="0"/>
          <c:dLbls>
            <c:txPr>
              <a:bodyPr/>
              <a:lstStyle/>
              <a:p>
                <a:pPr>
                  <a:defRPr sz="1600"/>
                </a:pPr>
                <a:endParaRPr lang="el-GR"/>
              </a:p>
            </c:txPr>
            <c:showLegendKey val="0"/>
            <c:showVal val="1"/>
            <c:showCatName val="0"/>
            <c:showSerName val="0"/>
            <c:showPercent val="0"/>
            <c:showBubbleSize val="0"/>
            <c:showLeaderLines val="0"/>
          </c:dLbls>
          <c:cat>
            <c:strRef>
              <c:f>Sheet1!$A$90:$A$99</c:f>
              <c:strCache>
                <c:ptCount val="10"/>
                <c:pt idx="0">
                  <c:v>SYRIZA</c:v>
                </c:pt>
                <c:pt idx="1">
                  <c:v>N.D.</c:v>
                </c:pt>
                <c:pt idx="2">
                  <c:v>X.A.</c:v>
                </c:pt>
                <c:pt idx="3">
                  <c:v>ELIA DA</c:v>
                </c:pt>
                <c:pt idx="4">
                  <c:v>To Potami</c:v>
                </c:pt>
                <c:pt idx="5">
                  <c:v>KKE</c:v>
                </c:pt>
                <c:pt idx="6">
                  <c:v>ANEL</c:v>
                </c:pt>
                <c:pt idx="7">
                  <c:v>LA.O.S.</c:v>
                </c:pt>
                <c:pt idx="8">
                  <c:v>DI.M.AR</c:v>
                </c:pt>
                <c:pt idx="9">
                  <c:v>O.P.</c:v>
                </c:pt>
              </c:strCache>
            </c:strRef>
          </c:cat>
          <c:val>
            <c:numRef>
              <c:f>Sheet1!$B$90:$B$99</c:f>
              <c:numCache>
                <c:formatCode>General</c:formatCode>
                <c:ptCount val="10"/>
                <c:pt idx="0">
                  <c:v>26</c:v>
                </c:pt>
                <c:pt idx="1">
                  <c:v>28</c:v>
                </c:pt>
                <c:pt idx="2">
                  <c:v>28</c:v>
                </c:pt>
                <c:pt idx="3">
                  <c:v>27</c:v>
                </c:pt>
                <c:pt idx="4">
                  <c:v>26</c:v>
                </c:pt>
                <c:pt idx="5">
                  <c:v>28</c:v>
                </c:pt>
                <c:pt idx="6">
                  <c:v>27</c:v>
                </c:pt>
                <c:pt idx="7">
                  <c:v>27</c:v>
                </c:pt>
                <c:pt idx="8">
                  <c:v>28</c:v>
                </c:pt>
                <c:pt idx="9">
                  <c:v>27</c:v>
                </c:pt>
              </c:numCache>
            </c:numRef>
          </c:val>
        </c:ser>
        <c:ser>
          <c:idx val="1"/>
          <c:order val="1"/>
          <c:tx>
            <c:strRef>
              <c:f>Sheet1!$C$89</c:f>
              <c:strCache>
                <c:ptCount val="1"/>
                <c:pt idx="0">
                  <c:v>Men Elected</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Sheet1!$A$90:$A$99</c:f>
              <c:strCache>
                <c:ptCount val="10"/>
                <c:pt idx="0">
                  <c:v>SYRIZA</c:v>
                </c:pt>
                <c:pt idx="1">
                  <c:v>N.D.</c:v>
                </c:pt>
                <c:pt idx="2">
                  <c:v>X.A.</c:v>
                </c:pt>
                <c:pt idx="3">
                  <c:v>ELIA DA</c:v>
                </c:pt>
                <c:pt idx="4">
                  <c:v>To Potami</c:v>
                </c:pt>
                <c:pt idx="5">
                  <c:v>KKE</c:v>
                </c:pt>
                <c:pt idx="6">
                  <c:v>ANEL</c:v>
                </c:pt>
                <c:pt idx="7">
                  <c:v>LA.O.S.</c:v>
                </c:pt>
                <c:pt idx="8">
                  <c:v>DI.M.AR</c:v>
                </c:pt>
                <c:pt idx="9">
                  <c:v>O.P.</c:v>
                </c:pt>
              </c:strCache>
            </c:strRef>
          </c:cat>
          <c:val>
            <c:numRef>
              <c:f>Sheet1!$C$90:$C$99</c:f>
              <c:numCache>
                <c:formatCode>General</c:formatCode>
                <c:ptCount val="10"/>
                <c:pt idx="0">
                  <c:v>4</c:v>
                </c:pt>
                <c:pt idx="1">
                  <c:v>3</c:v>
                </c:pt>
                <c:pt idx="2">
                  <c:v>3</c:v>
                </c:pt>
                <c:pt idx="3">
                  <c:v>1</c:v>
                </c:pt>
                <c:pt idx="4">
                  <c:v>2</c:v>
                </c:pt>
                <c:pt idx="5">
                  <c:v>2</c:v>
                </c:pt>
                <c:pt idx="6">
                  <c:v>1</c:v>
                </c:pt>
                <c:pt idx="7">
                  <c:v>0</c:v>
                </c:pt>
                <c:pt idx="8">
                  <c:v>0</c:v>
                </c:pt>
                <c:pt idx="9">
                  <c:v>0</c:v>
                </c:pt>
              </c:numCache>
            </c:numRef>
          </c:val>
        </c:ser>
        <c:ser>
          <c:idx val="2"/>
          <c:order val="2"/>
          <c:tx>
            <c:strRef>
              <c:f>Sheet1!$D$89</c:f>
              <c:strCache>
                <c:ptCount val="1"/>
                <c:pt idx="0">
                  <c:v>Women Candidates</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Sheet1!$A$90:$A$99</c:f>
              <c:strCache>
                <c:ptCount val="10"/>
                <c:pt idx="0">
                  <c:v>SYRIZA</c:v>
                </c:pt>
                <c:pt idx="1">
                  <c:v>N.D.</c:v>
                </c:pt>
                <c:pt idx="2">
                  <c:v>X.A.</c:v>
                </c:pt>
                <c:pt idx="3">
                  <c:v>ELIA DA</c:v>
                </c:pt>
                <c:pt idx="4">
                  <c:v>To Potami</c:v>
                </c:pt>
                <c:pt idx="5">
                  <c:v>KKE</c:v>
                </c:pt>
                <c:pt idx="6">
                  <c:v>ANEL</c:v>
                </c:pt>
                <c:pt idx="7">
                  <c:v>LA.O.S.</c:v>
                </c:pt>
                <c:pt idx="8">
                  <c:v>DI.M.AR</c:v>
                </c:pt>
                <c:pt idx="9">
                  <c:v>O.P.</c:v>
                </c:pt>
              </c:strCache>
            </c:strRef>
          </c:cat>
          <c:val>
            <c:numRef>
              <c:f>Sheet1!$D$90:$D$99</c:f>
              <c:numCache>
                <c:formatCode>General</c:formatCode>
                <c:ptCount val="10"/>
                <c:pt idx="0">
                  <c:v>16</c:v>
                </c:pt>
                <c:pt idx="1">
                  <c:v>14</c:v>
                </c:pt>
                <c:pt idx="2">
                  <c:v>14</c:v>
                </c:pt>
                <c:pt idx="3">
                  <c:v>15</c:v>
                </c:pt>
                <c:pt idx="4">
                  <c:v>16</c:v>
                </c:pt>
                <c:pt idx="5">
                  <c:v>14</c:v>
                </c:pt>
                <c:pt idx="6">
                  <c:v>15</c:v>
                </c:pt>
                <c:pt idx="7">
                  <c:v>14</c:v>
                </c:pt>
                <c:pt idx="8">
                  <c:v>14</c:v>
                </c:pt>
                <c:pt idx="9">
                  <c:v>15</c:v>
                </c:pt>
              </c:numCache>
            </c:numRef>
          </c:val>
        </c:ser>
        <c:ser>
          <c:idx val="3"/>
          <c:order val="3"/>
          <c:tx>
            <c:strRef>
              <c:f>Sheet1!$E$89</c:f>
              <c:strCache>
                <c:ptCount val="1"/>
                <c:pt idx="0">
                  <c:v>Women Elected</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strRef>
              <c:f>Sheet1!$A$90:$A$99</c:f>
              <c:strCache>
                <c:ptCount val="10"/>
                <c:pt idx="0">
                  <c:v>SYRIZA</c:v>
                </c:pt>
                <c:pt idx="1">
                  <c:v>N.D.</c:v>
                </c:pt>
                <c:pt idx="2">
                  <c:v>X.A.</c:v>
                </c:pt>
                <c:pt idx="3">
                  <c:v>ELIA DA</c:v>
                </c:pt>
                <c:pt idx="4">
                  <c:v>To Potami</c:v>
                </c:pt>
                <c:pt idx="5">
                  <c:v>KKE</c:v>
                </c:pt>
                <c:pt idx="6">
                  <c:v>ANEL</c:v>
                </c:pt>
                <c:pt idx="7">
                  <c:v>LA.O.S.</c:v>
                </c:pt>
                <c:pt idx="8">
                  <c:v>DI.M.AR</c:v>
                </c:pt>
                <c:pt idx="9">
                  <c:v>O.P.</c:v>
                </c:pt>
              </c:strCache>
            </c:strRef>
          </c:cat>
          <c:val>
            <c:numRef>
              <c:f>Sheet1!$E$90:$E$99</c:f>
              <c:numCache>
                <c:formatCode>General</c:formatCode>
                <c:ptCount val="10"/>
                <c:pt idx="0">
                  <c:v>2</c:v>
                </c:pt>
                <c:pt idx="1">
                  <c:v>2</c:v>
                </c:pt>
                <c:pt idx="2">
                  <c:v>0</c:v>
                </c:pt>
                <c:pt idx="3">
                  <c:v>1</c:v>
                </c:pt>
                <c:pt idx="4">
                  <c:v>0</c:v>
                </c:pt>
                <c:pt idx="5">
                  <c:v>0</c:v>
                </c:pt>
                <c:pt idx="6">
                  <c:v>0</c:v>
                </c:pt>
                <c:pt idx="7">
                  <c:v>0</c:v>
                </c:pt>
                <c:pt idx="8">
                  <c:v>0</c:v>
                </c:pt>
                <c:pt idx="9">
                  <c:v>0</c:v>
                </c:pt>
              </c:numCache>
            </c:numRef>
          </c:val>
        </c:ser>
        <c:dLbls>
          <c:showLegendKey val="0"/>
          <c:showVal val="1"/>
          <c:showCatName val="0"/>
          <c:showSerName val="0"/>
          <c:showPercent val="0"/>
          <c:showBubbleSize val="0"/>
        </c:dLbls>
        <c:gapWidth val="150"/>
        <c:shape val="box"/>
        <c:axId val="39053184"/>
        <c:axId val="39054720"/>
        <c:axId val="0"/>
      </c:bar3DChart>
      <c:catAx>
        <c:axId val="39053184"/>
        <c:scaling>
          <c:orientation val="minMax"/>
        </c:scaling>
        <c:delete val="0"/>
        <c:axPos val="b"/>
        <c:majorTickMark val="none"/>
        <c:minorTickMark val="none"/>
        <c:tickLblPos val="nextTo"/>
        <c:crossAx val="39054720"/>
        <c:crosses val="autoZero"/>
        <c:auto val="1"/>
        <c:lblAlgn val="ctr"/>
        <c:lblOffset val="100"/>
        <c:noMultiLvlLbl val="0"/>
      </c:catAx>
      <c:valAx>
        <c:axId val="39054720"/>
        <c:scaling>
          <c:orientation val="minMax"/>
        </c:scaling>
        <c:delete val="1"/>
        <c:axPos val="l"/>
        <c:numFmt formatCode="General" sourceLinked="1"/>
        <c:majorTickMark val="none"/>
        <c:minorTickMark val="none"/>
        <c:tickLblPos val="none"/>
        <c:crossAx val="39053184"/>
        <c:crosses val="autoZero"/>
        <c:crossBetween val="between"/>
      </c:valAx>
    </c:plotArea>
    <c:legend>
      <c:legendPos val="t"/>
      <c:layout/>
      <c:overlay val="0"/>
      <c:txPr>
        <a:bodyPr/>
        <a:lstStyle/>
        <a:p>
          <a:pPr>
            <a:defRPr sz="1200"/>
          </a:pPr>
          <a:endParaRPr lang="el-GR"/>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GB" sz="1800" dirty="0"/>
              <a:t>Elected</a:t>
            </a:r>
            <a:r>
              <a:rPr lang="en-GB" sz="1800" baseline="0" dirty="0"/>
              <a:t> members of the European Parliament - Comparison with previous elections</a:t>
            </a:r>
            <a:endParaRPr lang="en-GB" sz="1800" dirty="0"/>
          </a:p>
        </c:rich>
      </c:tx>
      <c:layout/>
      <c:overlay val="0"/>
    </c:title>
    <c:autoTitleDeleted val="0"/>
    <c:plotArea>
      <c:layout/>
      <c:barChart>
        <c:barDir val="col"/>
        <c:grouping val="stacked"/>
        <c:varyColors val="0"/>
        <c:ser>
          <c:idx val="0"/>
          <c:order val="0"/>
          <c:tx>
            <c:strRef>
              <c:f>Sheet1!$A$200</c:f>
              <c:strCache>
                <c:ptCount val="1"/>
                <c:pt idx="0">
                  <c:v>Men</c:v>
                </c:pt>
              </c:strCache>
            </c:strRef>
          </c:tx>
          <c:invertIfNegative val="0"/>
          <c:dLbls>
            <c:txPr>
              <a:bodyPr/>
              <a:lstStyle/>
              <a:p>
                <a:pPr>
                  <a:defRPr sz="1800"/>
                </a:pPr>
                <a:endParaRPr lang="el-GR"/>
              </a:p>
            </c:txPr>
            <c:showLegendKey val="0"/>
            <c:showVal val="1"/>
            <c:showCatName val="0"/>
            <c:showSerName val="0"/>
            <c:showPercent val="0"/>
            <c:showBubbleSize val="0"/>
            <c:showLeaderLines val="0"/>
          </c:dLbls>
          <c:cat>
            <c:numRef>
              <c:f>Sheet1!$B$199:$C$199</c:f>
              <c:numCache>
                <c:formatCode>General</c:formatCode>
                <c:ptCount val="2"/>
                <c:pt idx="0">
                  <c:v>2014</c:v>
                </c:pt>
                <c:pt idx="1">
                  <c:v>2009</c:v>
                </c:pt>
              </c:numCache>
            </c:numRef>
          </c:cat>
          <c:val>
            <c:numRef>
              <c:f>Sheet1!$B$200:$C$200</c:f>
              <c:numCache>
                <c:formatCode>General</c:formatCode>
                <c:ptCount val="2"/>
                <c:pt idx="0">
                  <c:v>16</c:v>
                </c:pt>
                <c:pt idx="1">
                  <c:v>15</c:v>
                </c:pt>
              </c:numCache>
            </c:numRef>
          </c:val>
        </c:ser>
        <c:ser>
          <c:idx val="1"/>
          <c:order val="1"/>
          <c:tx>
            <c:strRef>
              <c:f>Sheet1!$A$201</c:f>
              <c:strCache>
                <c:ptCount val="1"/>
                <c:pt idx="0">
                  <c:v>Women</c:v>
                </c:pt>
              </c:strCache>
            </c:strRef>
          </c:tx>
          <c:invertIfNegative val="0"/>
          <c:dLbls>
            <c:txPr>
              <a:bodyPr/>
              <a:lstStyle/>
              <a:p>
                <a:pPr>
                  <a:defRPr sz="1800"/>
                </a:pPr>
                <a:endParaRPr lang="el-GR"/>
              </a:p>
            </c:txPr>
            <c:showLegendKey val="0"/>
            <c:showVal val="1"/>
            <c:showCatName val="0"/>
            <c:showSerName val="0"/>
            <c:showPercent val="0"/>
            <c:showBubbleSize val="0"/>
            <c:showLeaderLines val="0"/>
          </c:dLbls>
          <c:cat>
            <c:numRef>
              <c:f>Sheet1!$B$199:$C$199</c:f>
              <c:numCache>
                <c:formatCode>General</c:formatCode>
                <c:ptCount val="2"/>
                <c:pt idx="0">
                  <c:v>2014</c:v>
                </c:pt>
                <c:pt idx="1">
                  <c:v>2009</c:v>
                </c:pt>
              </c:numCache>
            </c:numRef>
          </c:cat>
          <c:val>
            <c:numRef>
              <c:f>Sheet1!$B$201:$C$201</c:f>
              <c:numCache>
                <c:formatCode>General</c:formatCode>
                <c:ptCount val="2"/>
                <c:pt idx="0">
                  <c:v>5</c:v>
                </c:pt>
                <c:pt idx="1">
                  <c:v>7</c:v>
                </c:pt>
              </c:numCache>
            </c:numRef>
          </c:val>
        </c:ser>
        <c:dLbls>
          <c:showLegendKey val="0"/>
          <c:showVal val="1"/>
          <c:showCatName val="0"/>
          <c:showSerName val="0"/>
          <c:showPercent val="0"/>
          <c:showBubbleSize val="0"/>
        </c:dLbls>
        <c:gapWidth val="95"/>
        <c:overlap val="100"/>
        <c:axId val="95476352"/>
        <c:axId val="95482240"/>
      </c:barChart>
      <c:catAx>
        <c:axId val="95476352"/>
        <c:scaling>
          <c:orientation val="minMax"/>
        </c:scaling>
        <c:delete val="0"/>
        <c:axPos val="b"/>
        <c:numFmt formatCode="General" sourceLinked="1"/>
        <c:majorTickMark val="none"/>
        <c:minorTickMark val="none"/>
        <c:tickLblPos val="nextTo"/>
        <c:txPr>
          <a:bodyPr/>
          <a:lstStyle/>
          <a:p>
            <a:pPr>
              <a:defRPr sz="1600"/>
            </a:pPr>
            <a:endParaRPr lang="el-GR"/>
          </a:p>
        </c:txPr>
        <c:crossAx val="95482240"/>
        <c:crosses val="autoZero"/>
        <c:auto val="1"/>
        <c:lblAlgn val="ctr"/>
        <c:lblOffset val="100"/>
        <c:noMultiLvlLbl val="0"/>
      </c:catAx>
      <c:valAx>
        <c:axId val="95482240"/>
        <c:scaling>
          <c:orientation val="minMax"/>
        </c:scaling>
        <c:delete val="1"/>
        <c:axPos val="l"/>
        <c:numFmt formatCode="General" sourceLinked="1"/>
        <c:majorTickMark val="out"/>
        <c:minorTickMark val="none"/>
        <c:tickLblPos val="none"/>
        <c:crossAx val="95476352"/>
        <c:crosses val="autoZero"/>
        <c:crossBetween val="between"/>
      </c:valAx>
    </c:plotArea>
    <c:legend>
      <c:legendPos val="t"/>
      <c:layout>
        <c:manualLayout>
          <c:xMode val="edge"/>
          <c:yMode val="edge"/>
          <c:x val="0.43845132205696508"/>
          <c:y val="0.19659064822226791"/>
          <c:w val="0.20025772820064147"/>
          <c:h val="5.0741245564756045E-2"/>
        </c:manualLayout>
      </c:layout>
      <c:overlay val="0"/>
      <c:txPr>
        <a:bodyPr/>
        <a:lstStyle/>
        <a:p>
          <a:pPr>
            <a:defRPr sz="1200"/>
          </a:pPr>
          <a:endParaRPr lang="el-GR"/>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a:t>European Parliament Elections Abstention</a:t>
            </a:r>
          </a:p>
        </c:rich>
      </c:tx>
      <c:layout/>
      <c:overlay val="0"/>
    </c:title>
    <c:autoTitleDeleted val="0"/>
    <c:plotArea>
      <c:layout/>
      <c:barChart>
        <c:barDir val="col"/>
        <c:grouping val="clustered"/>
        <c:varyColors val="0"/>
        <c:ser>
          <c:idx val="0"/>
          <c:order val="0"/>
          <c:tx>
            <c:strRef>
              <c:f>Sheet1!$A$170</c:f>
              <c:strCache>
                <c:ptCount val="1"/>
                <c:pt idx="0">
                  <c:v>Greece</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numRef>
              <c:f>Sheet1!$B$169:$C$169</c:f>
              <c:numCache>
                <c:formatCode>General</c:formatCode>
                <c:ptCount val="2"/>
                <c:pt idx="0">
                  <c:v>2014</c:v>
                </c:pt>
                <c:pt idx="1">
                  <c:v>2009</c:v>
                </c:pt>
              </c:numCache>
            </c:numRef>
          </c:cat>
          <c:val>
            <c:numRef>
              <c:f>Sheet1!$B$170:$C$170</c:f>
              <c:numCache>
                <c:formatCode>0.00%</c:formatCode>
                <c:ptCount val="2"/>
                <c:pt idx="0">
                  <c:v>0.40040000000000031</c:v>
                </c:pt>
                <c:pt idx="1">
                  <c:v>0.47460000000000002</c:v>
                </c:pt>
              </c:numCache>
            </c:numRef>
          </c:val>
        </c:ser>
        <c:ser>
          <c:idx val="1"/>
          <c:order val="1"/>
          <c:tx>
            <c:strRef>
              <c:f>Sheet1!$A$171</c:f>
              <c:strCache>
                <c:ptCount val="1"/>
                <c:pt idx="0">
                  <c:v>EU</c:v>
                </c:pt>
              </c:strCache>
            </c:strRef>
          </c:tx>
          <c:invertIfNegative val="0"/>
          <c:dLbls>
            <c:txPr>
              <a:bodyPr/>
              <a:lstStyle/>
              <a:p>
                <a:pPr>
                  <a:defRPr sz="1400"/>
                </a:pPr>
                <a:endParaRPr lang="el-GR"/>
              </a:p>
            </c:txPr>
            <c:showLegendKey val="0"/>
            <c:showVal val="1"/>
            <c:showCatName val="0"/>
            <c:showSerName val="0"/>
            <c:showPercent val="0"/>
            <c:showBubbleSize val="0"/>
            <c:showLeaderLines val="0"/>
          </c:dLbls>
          <c:cat>
            <c:numRef>
              <c:f>Sheet1!$B$169:$C$169</c:f>
              <c:numCache>
                <c:formatCode>General</c:formatCode>
                <c:ptCount val="2"/>
                <c:pt idx="0">
                  <c:v>2014</c:v>
                </c:pt>
                <c:pt idx="1">
                  <c:v>2009</c:v>
                </c:pt>
              </c:numCache>
            </c:numRef>
          </c:cat>
          <c:val>
            <c:numRef>
              <c:f>Sheet1!$B$171:$C$171</c:f>
              <c:numCache>
                <c:formatCode>0%</c:formatCode>
                <c:ptCount val="2"/>
                <c:pt idx="0" formatCode="0.00%">
                  <c:v>0.56910000000000005</c:v>
                </c:pt>
                <c:pt idx="1">
                  <c:v>0.56999999999999995</c:v>
                </c:pt>
              </c:numCache>
            </c:numRef>
          </c:val>
        </c:ser>
        <c:dLbls>
          <c:showLegendKey val="0"/>
          <c:showVal val="1"/>
          <c:showCatName val="0"/>
          <c:showSerName val="0"/>
          <c:showPercent val="0"/>
          <c:showBubbleSize val="0"/>
        </c:dLbls>
        <c:gapWidth val="150"/>
        <c:overlap val="-25"/>
        <c:axId val="95537408"/>
        <c:axId val="95539200"/>
      </c:barChart>
      <c:catAx>
        <c:axId val="95537408"/>
        <c:scaling>
          <c:orientation val="minMax"/>
        </c:scaling>
        <c:delete val="0"/>
        <c:axPos val="b"/>
        <c:numFmt formatCode="General" sourceLinked="1"/>
        <c:majorTickMark val="none"/>
        <c:minorTickMark val="none"/>
        <c:tickLblPos val="nextTo"/>
        <c:txPr>
          <a:bodyPr/>
          <a:lstStyle/>
          <a:p>
            <a:pPr>
              <a:defRPr sz="1400"/>
            </a:pPr>
            <a:endParaRPr lang="el-GR"/>
          </a:p>
        </c:txPr>
        <c:crossAx val="95539200"/>
        <c:crosses val="autoZero"/>
        <c:auto val="1"/>
        <c:lblAlgn val="ctr"/>
        <c:lblOffset val="100"/>
        <c:noMultiLvlLbl val="0"/>
      </c:catAx>
      <c:valAx>
        <c:axId val="95539200"/>
        <c:scaling>
          <c:orientation val="minMax"/>
        </c:scaling>
        <c:delete val="1"/>
        <c:axPos val="l"/>
        <c:numFmt formatCode="0.00%" sourceLinked="1"/>
        <c:majorTickMark val="none"/>
        <c:minorTickMark val="none"/>
        <c:tickLblPos val="none"/>
        <c:crossAx val="95537408"/>
        <c:crosses val="autoZero"/>
        <c:crossBetween val="between"/>
      </c:valAx>
    </c:plotArea>
    <c:legend>
      <c:legendPos val="t"/>
      <c:layout/>
      <c:overlay val="0"/>
      <c:txPr>
        <a:bodyPr/>
        <a:lstStyle/>
        <a:p>
          <a:pPr>
            <a:defRPr sz="1400"/>
          </a:pPr>
          <a:endParaRPr lang="el-GR"/>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dirty="0"/>
              <a:t>Municipal</a:t>
            </a:r>
            <a:r>
              <a:rPr lang="en-GB" sz="2000" baseline="0" dirty="0"/>
              <a:t> Elections Candidates for Mayors</a:t>
            </a:r>
            <a:endParaRPr lang="en-GB" sz="2000" dirty="0"/>
          </a:p>
        </c:rich>
      </c:tx>
      <c:layout>
        <c:manualLayout>
          <c:xMode val="edge"/>
          <c:yMode val="edge"/>
          <c:x val="0.20920866248779396"/>
          <c:y val="0"/>
        </c:manualLayout>
      </c:layout>
      <c:overlay val="0"/>
    </c:title>
    <c:autoTitleDeleted val="0"/>
    <c:plotArea>
      <c:layout>
        <c:manualLayout>
          <c:layoutTarget val="inner"/>
          <c:xMode val="edge"/>
          <c:yMode val="edge"/>
          <c:x val="0.23775739099164431"/>
          <c:y val="0.15156710362047451"/>
          <c:w val="0.45823746191943587"/>
          <c:h val="0.91417104111986003"/>
        </c:manualLayout>
      </c:layout>
      <c:pieChart>
        <c:varyColors val="1"/>
        <c:ser>
          <c:idx val="0"/>
          <c:order val="0"/>
          <c:explosion val="25"/>
          <c:dPt>
            <c:idx val="0"/>
            <c:bubble3D val="0"/>
            <c:explosion val="29"/>
          </c:dPt>
          <c:dPt>
            <c:idx val="1"/>
            <c:bubble3D val="0"/>
            <c:explosion val="0"/>
          </c:dPt>
          <c:dLbls>
            <c:dLbl>
              <c:idx val="0"/>
              <c:layout/>
              <c:tx>
                <c:rich>
                  <a:bodyPr/>
                  <a:lstStyle/>
                  <a:p>
                    <a:r>
                      <a:rPr lang="en-US" sz="1400"/>
                      <a:t>Men
</a:t>
                    </a:r>
                    <a:r>
                      <a:rPr lang="en-US" sz="1400" smtClean="0"/>
                      <a:t>89,4%</a:t>
                    </a:r>
                    <a:endParaRPr lang="en-US"/>
                  </a:p>
                </c:rich>
              </c:tx>
              <c:showLegendKey val="0"/>
              <c:showVal val="0"/>
              <c:showCatName val="1"/>
              <c:showSerName val="0"/>
              <c:showPercent val="1"/>
              <c:showBubbleSize val="0"/>
            </c:dLbl>
            <c:dLbl>
              <c:idx val="1"/>
              <c:layout/>
              <c:tx>
                <c:rich>
                  <a:bodyPr/>
                  <a:lstStyle/>
                  <a:p>
                    <a:r>
                      <a:rPr lang="en-US" sz="1400"/>
                      <a:t>Women
</a:t>
                    </a:r>
                    <a:r>
                      <a:rPr lang="en-US" sz="1400" smtClean="0"/>
                      <a:t>10,6%</a:t>
                    </a:r>
                    <a:endParaRPr lang="en-US"/>
                  </a:p>
                </c:rich>
              </c:tx>
              <c:showLegendKey val="0"/>
              <c:showVal val="0"/>
              <c:showCatName val="1"/>
              <c:showSerName val="0"/>
              <c:showPercent val="1"/>
              <c:showBubbleSize val="0"/>
            </c:dLbl>
            <c:txPr>
              <a:bodyPr/>
              <a:lstStyle/>
              <a:p>
                <a:pPr>
                  <a:defRPr sz="1400"/>
                </a:pPr>
                <a:endParaRPr lang="el-GR"/>
              </a:p>
            </c:txPr>
            <c:showLegendKey val="0"/>
            <c:showVal val="0"/>
            <c:showCatName val="1"/>
            <c:showSerName val="0"/>
            <c:showPercent val="1"/>
            <c:showBubbleSize val="0"/>
            <c:showLeaderLines val="1"/>
          </c:dLbls>
          <c:cat>
            <c:strRef>
              <c:f>Sheet1!$A$214:$B$214</c:f>
              <c:strCache>
                <c:ptCount val="2"/>
                <c:pt idx="0">
                  <c:v>Men</c:v>
                </c:pt>
                <c:pt idx="1">
                  <c:v>Women</c:v>
                </c:pt>
              </c:strCache>
            </c:strRef>
          </c:cat>
          <c:val>
            <c:numRef>
              <c:f>Sheet1!$A$215:$B$215</c:f>
              <c:numCache>
                <c:formatCode>General</c:formatCode>
                <c:ptCount val="2"/>
                <c:pt idx="0">
                  <c:v>1288</c:v>
                </c:pt>
                <c:pt idx="1">
                  <c:v>153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lang="el-GR"/>
            </a:pPr>
            <a:r>
              <a:rPr lang="en-US" dirty="0" smtClean="0"/>
              <a:t>Age</a:t>
            </a:r>
            <a:r>
              <a:rPr lang="en-US" baseline="0" dirty="0" smtClean="0"/>
              <a:t> Groups</a:t>
            </a:r>
            <a:endParaRPr lang="el-GR" dirty="0"/>
          </a:p>
        </c:rich>
      </c:tx>
      <c:layout/>
      <c:overlay val="0"/>
    </c:title>
    <c:autoTitleDeleted val="0"/>
    <c:plotArea>
      <c:layout>
        <c:manualLayout>
          <c:layoutTarget val="inner"/>
          <c:xMode val="edge"/>
          <c:yMode val="edge"/>
          <c:x val="0.12676270096973352"/>
          <c:y val="0.20662598791705136"/>
          <c:w val="0.83859333089974131"/>
          <c:h val="0.64195022392148282"/>
        </c:manualLayout>
      </c:layout>
      <c:barChart>
        <c:barDir val="col"/>
        <c:grouping val="clustered"/>
        <c:varyColors val="0"/>
        <c:ser>
          <c:idx val="0"/>
          <c:order val="0"/>
          <c:spPr>
            <a:solidFill>
              <a:schemeClr val="accent5">
                <a:lumMod val="75000"/>
              </a:schemeClr>
            </a:solidFill>
          </c:spPr>
          <c:invertIfNegative val="0"/>
          <c:dLbls>
            <c:dLbl>
              <c:idx val="1"/>
              <c:layout>
                <c:manualLayout>
                  <c:x val="0.10078253576123276"/>
                  <c:y val="0.15505824638234852"/>
                </c:manualLayout>
              </c:layout>
              <c:dLblPos val="outEnd"/>
              <c:showLegendKey val="0"/>
              <c:showVal val="1"/>
              <c:showCatName val="0"/>
              <c:showSerName val="0"/>
              <c:showPercent val="0"/>
              <c:showBubbleSize val="0"/>
            </c:dLbl>
            <c:txPr>
              <a:bodyPr/>
              <a:lstStyle/>
              <a:p>
                <a:pPr>
                  <a:defRPr lang="el-GR" b="1">
                    <a:solidFill>
                      <a:schemeClr val="accent5">
                        <a:lumMod val="75000"/>
                      </a:schemeClr>
                    </a:solidFill>
                  </a:defRPr>
                </a:pPr>
                <a:endParaRPr lang="el-GR"/>
              </a:p>
            </c:txPr>
            <c:dLblPos val="outEnd"/>
            <c:showLegendKey val="0"/>
            <c:showVal val="1"/>
            <c:showCatName val="0"/>
            <c:showSerName val="0"/>
            <c:showPercent val="0"/>
            <c:showBubbleSize val="0"/>
            <c:showLeaderLines val="0"/>
          </c:dLbls>
          <c:cat>
            <c:strRef>
              <c:f>Age!$A$5:$A$9</c:f>
              <c:strCache>
                <c:ptCount val="5"/>
                <c:pt idx="0">
                  <c:v>18-24</c:v>
                </c:pt>
                <c:pt idx="1">
                  <c:v>25-35</c:v>
                </c:pt>
                <c:pt idx="2">
                  <c:v>36-45</c:v>
                </c:pt>
                <c:pt idx="3">
                  <c:v>46-55</c:v>
                </c:pt>
                <c:pt idx="4">
                  <c:v>&gt;55</c:v>
                </c:pt>
              </c:strCache>
            </c:strRef>
          </c:cat>
          <c:val>
            <c:numRef>
              <c:f>Age!$C$5:$C$9</c:f>
              <c:numCache>
                <c:formatCode>0.0%</c:formatCode>
                <c:ptCount val="5"/>
                <c:pt idx="0">
                  <c:v>0.2</c:v>
                </c:pt>
                <c:pt idx="1">
                  <c:v>0.56000000000000005</c:v>
                </c:pt>
                <c:pt idx="2">
                  <c:v>0.1</c:v>
                </c:pt>
                <c:pt idx="3">
                  <c:v>6.0000000000000032E-2</c:v>
                </c:pt>
                <c:pt idx="4">
                  <c:v>8.0000000000000043E-2</c:v>
                </c:pt>
              </c:numCache>
            </c:numRef>
          </c:val>
        </c:ser>
        <c:dLbls>
          <c:showLegendKey val="0"/>
          <c:showVal val="0"/>
          <c:showCatName val="0"/>
          <c:showSerName val="0"/>
          <c:showPercent val="0"/>
          <c:showBubbleSize val="0"/>
        </c:dLbls>
        <c:gapWidth val="100"/>
        <c:axId val="82095104"/>
        <c:axId val="84095744"/>
      </c:barChart>
      <c:catAx>
        <c:axId val="82095104"/>
        <c:scaling>
          <c:orientation val="minMax"/>
        </c:scaling>
        <c:delete val="0"/>
        <c:axPos val="b"/>
        <c:majorTickMark val="out"/>
        <c:minorTickMark val="none"/>
        <c:tickLblPos val="nextTo"/>
        <c:txPr>
          <a:bodyPr/>
          <a:lstStyle/>
          <a:p>
            <a:pPr>
              <a:defRPr lang="el-GR"/>
            </a:pPr>
            <a:endParaRPr lang="el-GR"/>
          </a:p>
        </c:txPr>
        <c:crossAx val="84095744"/>
        <c:crosses val="autoZero"/>
        <c:auto val="1"/>
        <c:lblAlgn val="ctr"/>
        <c:lblOffset val="100"/>
        <c:noMultiLvlLbl val="0"/>
      </c:catAx>
      <c:valAx>
        <c:axId val="84095744"/>
        <c:scaling>
          <c:orientation val="minMax"/>
        </c:scaling>
        <c:delete val="0"/>
        <c:axPos val="l"/>
        <c:majorGridlines/>
        <c:numFmt formatCode="0.0%" sourceLinked="1"/>
        <c:majorTickMark val="out"/>
        <c:minorTickMark val="none"/>
        <c:tickLblPos val="nextTo"/>
        <c:txPr>
          <a:bodyPr/>
          <a:lstStyle/>
          <a:p>
            <a:pPr>
              <a:defRPr lang="el-GR"/>
            </a:pPr>
            <a:endParaRPr lang="el-GR"/>
          </a:p>
        </c:txPr>
        <c:crossAx val="82095104"/>
        <c:crosses val="autoZero"/>
        <c:crossBetween val="between"/>
      </c:valAx>
    </c:plotArea>
    <c:plotVisOnly val="1"/>
    <c:dispBlanksAs val="gap"/>
    <c:showDLblsOverMax val="0"/>
  </c:chart>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dirty="0"/>
              <a:t>Municipal</a:t>
            </a:r>
            <a:r>
              <a:rPr lang="en-GB" sz="2000" baseline="0" dirty="0"/>
              <a:t> Elections elected Mayors</a:t>
            </a:r>
            <a:endParaRPr lang="en-GB" sz="2000" dirty="0"/>
          </a:p>
        </c:rich>
      </c:tx>
      <c:layout>
        <c:manualLayout>
          <c:xMode val="edge"/>
          <c:yMode val="edge"/>
          <c:x val="0.12496522309711303"/>
          <c:y val="0"/>
        </c:manualLayout>
      </c:layout>
      <c:overlay val="0"/>
    </c:title>
    <c:autoTitleDeleted val="0"/>
    <c:plotArea>
      <c:layout/>
      <c:pieChart>
        <c:varyColors val="1"/>
        <c:ser>
          <c:idx val="0"/>
          <c:order val="0"/>
          <c:explosion val="25"/>
          <c:dLbls>
            <c:dLbl>
              <c:idx val="0"/>
              <c:layout/>
              <c:tx>
                <c:rich>
                  <a:bodyPr/>
                  <a:lstStyle/>
                  <a:p>
                    <a:r>
                      <a:rPr lang="en-US" sz="1400"/>
                      <a:t>Men
</a:t>
                    </a:r>
                    <a:r>
                      <a:rPr lang="en-US" sz="1400" smtClean="0"/>
                      <a:t>95,4%</a:t>
                    </a:r>
                    <a:endParaRPr lang="en-US"/>
                  </a:p>
                </c:rich>
              </c:tx>
              <c:showLegendKey val="0"/>
              <c:showVal val="0"/>
              <c:showCatName val="1"/>
              <c:showSerName val="0"/>
              <c:showPercent val="1"/>
              <c:showBubbleSize val="0"/>
            </c:dLbl>
            <c:dLbl>
              <c:idx val="1"/>
              <c:layout/>
              <c:tx>
                <c:rich>
                  <a:bodyPr/>
                  <a:lstStyle/>
                  <a:p>
                    <a:r>
                      <a:rPr lang="en-US" sz="1400"/>
                      <a:t>Women
</a:t>
                    </a:r>
                    <a:r>
                      <a:rPr lang="en-US" sz="1400" smtClean="0"/>
                      <a:t>4,6%</a:t>
                    </a:r>
                    <a:endParaRPr lang="en-US"/>
                  </a:p>
                </c:rich>
              </c:tx>
              <c:showLegendKey val="0"/>
              <c:showVal val="0"/>
              <c:showCatName val="1"/>
              <c:showSerName val="0"/>
              <c:showPercent val="1"/>
              <c:showBubbleSize val="0"/>
            </c:dLbl>
            <c:txPr>
              <a:bodyPr/>
              <a:lstStyle/>
              <a:p>
                <a:pPr>
                  <a:defRPr sz="1400"/>
                </a:pPr>
                <a:endParaRPr lang="el-GR"/>
              </a:p>
            </c:txPr>
            <c:showLegendKey val="0"/>
            <c:showVal val="0"/>
            <c:showCatName val="1"/>
            <c:showSerName val="0"/>
            <c:showPercent val="1"/>
            <c:showBubbleSize val="0"/>
            <c:showLeaderLines val="1"/>
          </c:dLbls>
          <c:cat>
            <c:strRef>
              <c:f>Sheet1!$A$232:$B$232</c:f>
              <c:strCache>
                <c:ptCount val="2"/>
                <c:pt idx="0">
                  <c:v>Men</c:v>
                </c:pt>
                <c:pt idx="1">
                  <c:v>Women</c:v>
                </c:pt>
              </c:strCache>
            </c:strRef>
          </c:cat>
          <c:val>
            <c:numRef>
              <c:f>Sheet1!$A$233:$B$233</c:f>
              <c:numCache>
                <c:formatCode>General</c:formatCode>
                <c:ptCount val="2"/>
                <c:pt idx="0">
                  <c:v>310</c:v>
                </c:pt>
                <c:pt idx="1">
                  <c:v>15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Candidates</a:t>
            </a:r>
            <a:r>
              <a:rPr lang="en-GB" baseline="0"/>
              <a:t> Vs Elected Mayors</a:t>
            </a:r>
            <a:endParaRPr lang="en-GB"/>
          </a:p>
        </c:rich>
      </c:tx>
      <c:layout/>
      <c:overlay val="0"/>
    </c:title>
    <c:autoTitleDeleted val="0"/>
    <c:plotArea>
      <c:layout/>
      <c:barChart>
        <c:barDir val="col"/>
        <c:grouping val="clustered"/>
        <c:varyColors val="0"/>
        <c:ser>
          <c:idx val="0"/>
          <c:order val="0"/>
          <c:tx>
            <c:strRef>
              <c:f>Sheet1!$B$259</c:f>
              <c:strCache>
                <c:ptCount val="1"/>
                <c:pt idx="0">
                  <c:v>Candidates</c:v>
                </c:pt>
              </c:strCache>
            </c:strRef>
          </c:tx>
          <c:invertIfNegative val="0"/>
          <c:cat>
            <c:strRef>
              <c:f>Sheet1!$A$260:$A$262</c:f>
              <c:strCache>
                <c:ptCount val="3"/>
                <c:pt idx="0">
                  <c:v>Men</c:v>
                </c:pt>
                <c:pt idx="1">
                  <c:v>Women</c:v>
                </c:pt>
                <c:pt idx="2">
                  <c:v>Total </c:v>
                </c:pt>
              </c:strCache>
            </c:strRef>
          </c:cat>
          <c:val>
            <c:numRef>
              <c:f>Sheet1!$B$260:$B$262</c:f>
              <c:numCache>
                <c:formatCode>General</c:formatCode>
                <c:ptCount val="3"/>
                <c:pt idx="0">
                  <c:v>1288</c:v>
                </c:pt>
                <c:pt idx="1">
                  <c:v>153</c:v>
                </c:pt>
                <c:pt idx="2">
                  <c:v>1441</c:v>
                </c:pt>
              </c:numCache>
            </c:numRef>
          </c:val>
        </c:ser>
        <c:ser>
          <c:idx val="1"/>
          <c:order val="1"/>
          <c:tx>
            <c:strRef>
              <c:f>Sheet1!$C$259</c:f>
              <c:strCache>
                <c:ptCount val="1"/>
                <c:pt idx="0">
                  <c:v>Elected</c:v>
                </c:pt>
              </c:strCache>
            </c:strRef>
          </c:tx>
          <c:invertIfNegative val="0"/>
          <c:cat>
            <c:strRef>
              <c:f>Sheet1!$A$260:$A$262</c:f>
              <c:strCache>
                <c:ptCount val="3"/>
                <c:pt idx="0">
                  <c:v>Men</c:v>
                </c:pt>
                <c:pt idx="1">
                  <c:v>Women</c:v>
                </c:pt>
                <c:pt idx="2">
                  <c:v>Total </c:v>
                </c:pt>
              </c:strCache>
            </c:strRef>
          </c:cat>
          <c:val>
            <c:numRef>
              <c:f>Sheet1!$C$260:$C$262</c:f>
              <c:numCache>
                <c:formatCode>General</c:formatCode>
                <c:ptCount val="3"/>
                <c:pt idx="0">
                  <c:v>310</c:v>
                </c:pt>
                <c:pt idx="1">
                  <c:v>15</c:v>
                </c:pt>
                <c:pt idx="2">
                  <c:v>325</c:v>
                </c:pt>
              </c:numCache>
            </c:numRef>
          </c:val>
        </c:ser>
        <c:dLbls>
          <c:showLegendKey val="0"/>
          <c:showVal val="1"/>
          <c:showCatName val="0"/>
          <c:showSerName val="0"/>
          <c:showPercent val="0"/>
          <c:showBubbleSize val="0"/>
        </c:dLbls>
        <c:gapWidth val="95"/>
        <c:axId val="95818880"/>
        <c:axId val="95820416"/>
      </c:barChart>
      <c:catAx>
        <c:axId val="95818880"/>
        <c:scaling>
          <c:orientation val="minMax"/>
        </c:scaling>
        <c:delete val="0"/>
        <c:axPos val="b"/>
        <c:majorTickMark val="none"/>
        <c:minorTickMark val="none"/>
        <c:tickLblPos val="nextTo"/>
        <c:crossAx val="95820416"/>
        <c:crosses val="autoZero"/>
        <c:auto val="1"/>
        <c:lblAlgn val="ctr"/>
        <c:lblOffset val="100"/>
        <c:noMultiLvlLbl val="0"/>
      </c:catAx>
      <c:valAx>
        <c:axId val="95820416"/>
        <c:scaling>
          <c:orientation val="minMax"/>
        </c:scaling>
        <c:delete val="1"/>
        <c:axPos val="l"/>
        <c:numFmt formatCode="General" sourceLinked="1"/>
        <c:majorTickMark val="out"/>
        <c:minorTickMark val="none"/>
        <c:tickLblPos val="none"/>
        <c:crossAx val="9581888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a:pPr>
            <a:r>
              <a:rPr lang="en-US" dirty="0" smtClean="0"/>
              <a:t>Education</a:t>
            </a:r>
            <a:endParaRPr lang="el-GR" dirty="0"/>
          </a:p>
        </c:rich>
      </c:tx>
      <c:layout/>
      <c:overlay val="0"/>
    </c:title>
    <c:autoTitleDeleted val="0"/>
    <c:plotArea>
      <c:layout/>
      <c:barChart>
        <c:barDir val="bar"/>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txPr>
              <a:bodyPr/>
              <a:lstStyle/>
              <a:p>
                <a:pPr>
                  <a:defRPr lang="el-GR" b="1"/>
                </a:pPr>
                <a:endParaRPr lang="el-GR"/>
              </a:p>
            </c:txPr>
            <c:dLblPos val="outEnd"/>
            <c:showLegendKey val="0"/>
            <c:showVal val="1"/>
            <c:showCatName val="0"/>
            <c:showSerName val="0"/>
            <c:showPercent val="0"/>
            <c:showBubbleSize val="0"/>
            <c:showLeaderLines val="0"/>
          </c:dLbls>
          <c:cat>
            <c:strRef>
              <c:f>Εκπαίδευση!$A$4:$A$8</c:f>
              <c:strCache>
                <c:ptCount val="5"/>
                <c:pt idx="0">
                  <c:v>Πρωτοβάθμια</c:v>
                </c:pt>
                <c:pt idx="1">
                  <c:v>Δευτεροβάθμια</c:v>
                </c:pt>
                <c:pt idx="2">
                  <c:v>Πτυχίο Πανεπιστημίου</c:v>
                </c:pt>
                <c:pt idx="3">
                  <c:v>Μεταπτυχιακό</c:v>
                </c:pt>
                <c:pt idx="4">
                  <c:v>Διδακτορικό</c:v>
                </c:pt>
              </c:strCache>
            </c:strRef>
          </c:cat>
          <c:val>
            <c:numRef>
              <c:f>Εκπαίδευση!$C$4:$C$8</c:f>
              <c:numCache>
                <c:formatCode>0.0%</c:formatCode>
                <c:ptCount val="5"/>
                <c:pt idx="0">
                  <c:v>0</c:v>
                </c:pt>
                <c:pt idx="1">
                  <c:v>0.12000000000000002</c:v>
                </c:pt>
                <c:pt idx="2">
                  <c:v>0.46</c:v>
                </c:pt>
                <c:pt idx="3">
                  <c:v>0.36000000000000032</c:v>
                </c:pt>
                <c:pt idx="4">
                  <c:v>6.0000000000000032E-2</c:v>
                </c:pt>
              </c:numCache>
            </c:numRef>
          </c:val>
        </c:ser>
        <c:dLbls>
          <c:showLegendKey val="0"/>
          <c:showVal val="1"/>
          <c:showCatName val="0"/>
          <c:showSerName val="0"/>
          <c:showPercent val="0"/>
          <c:showBubbleSize val="0"/>
        </c:dLbls>
        <c:gapWidth val="150"/>
        <c:axId val="84118912"/>
        <c:axId val="84140032"/>
      </c:barChart>
      <c:catAx>
        <c:axId val="84118912"/>
        <c:scaling>
          <c:orientation val="minMax"/>
        </c:scaling>
        <c:delete val="0"/>
        <c:axPos val="l"/>
        <c:majorTickMark val="out"/>
        <c:minorTickMark val="none"/>
        <c:tickLblPos val="nextTo"/>
        <c:crossAx val="84140032"/>
        <c:crosses val="autoZero"/>
        <c:auto val="1"/>
        <c:lblAlgn val="ctr"/>
        <c:lblOffset val="100"/>
        <c:noMultiLvlLbl val="0"/>
      </c:catAx>
      <c:valAx>
        <c:axId val="84140032"/>
        <c:scaling>
          <c:orientation val="minMax"/>
        </c:scaling>
        <c:delete val="0"/>
        <c:axPos val="b"/>
        <c:majorGridlines/>
        <c:numFmt formatCode="0.0%" sourceLinked="1"/>
        <c:majorTickMark val="out"/>
        <c:minorTickMark val="none"/>
        <c:tickLblPos val="nextTo"/>
        <c:txPr>
          <a:bodyPr/>
          <a:lstStyle/>
          <a:p>
            <a:pPr>
              <a:defRPr lang="el-GR"/>
            </a:pPr>
            <a:endParaRPr lang="el-GR"/>
          </a:p>
        </c:txPr>
        <c:crossAx val="84118912"/>
        <c:crosses val="autoZero"/>
        <c:crossBetween val="between"/>
      </c:valAx>
    </c:plotArea>
    <c:plotVisOnly val="1"/>
    <c:dispBlanksAs val="gap"/>
    <c:showDLblsOverMax val="0"/>
  </c:chart>
  <c:spPr>
    <a:solidFill>
      <a:schemeClr val="accent2"/>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contourClr>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sz="1200"/>
            </a:pPr>
            <a:r>
              <a:rPr lang="en-US" sz="1200" dirty="0" smtClean="0"/>
              <a:t>Participation degree of women</a:t>
            </a:r>
            <a:r>
              <a:rPr lang="en-US" sz="1200" baseline="0" dirty="0" smtClean="0"/>
              <a:t> in the country’s political life</a:t>
            </a:r>
            <a:endParaRPr lang="el-GR" sz="1200" dirty="0"/>
          </a:p>
        </c:rich>
      </c:tx>
      <c:layout/>
      <c:overlay val="0"/>
    </c:title>
    <c:autoTitleDeleted val="0"/>
    <c:view3D>
      <c:rotX val="30"/>
      <c:rotY val="0"/>
      <c:depthPercent val="100"/>
      <c:rAngAx val="0"/>
      <c:perspective val="30"/>
    </c:view3D>
    <c:floor>
      <c:thickness val="0"/>
    </c:floor>
    <c:sideWall>
      <c:thickness val="0"/>
    </c:sideWall>
    <c:backWall>
      <c:thickness val="0"/>
    </c:backWall>
    <c:plotArea>
      <c:layout/>
      <c:pie3DChart>
        <c:varyColors val="1"/>
        <c:ser>
          <c:idx val="0"/>
          <c:order val="0"/>
          <c:explosion val="25"/>
          <c:dPt>
            <c:idx val="1"/>
            <c:bubble3D val="0"/>
            <c:spPr>
              <a:solidFill>
                <a:schemeClr val="accent5">
                  <a:lumMod val="40000"/>
                  <a:lumOff val="60000"/>
                </a:schemeClr>
              </a:solidFill>
            </c:spPr>
          </c:dPt>
          <c:dPt>
            <c:idx val="2"/>
            <c:bubble3D val="0"/>
            <c:explosion val="27"/>
            <c:spPr>
              <a:solidFill>
                <a:schemeClr val="accent6">
                  <a:lumMod val="75000"/>
                </a:schemeClr>
              </a:solidFill>
            </c:spPr>
          </c:dPt>
          <c:dPt>
            <c:idx val="3"/>
            <c:bubble3D val="0"/>
            <c:spPr>
              <a:solidFill>
                <a:schemeClr val="accent3">
                  <a:lumMod val="60000"/>
                  <a:lumOff val="40000"/>
                </a:schemeClr>
              </a:solidFill>
            </c:spPr>
          </c:dPt>
          <c:dLbls>
            <c:dLbl>
              <c:idx val="0"/>
              <c:delete val="1"/>
            </c:dLbl>
            <c:dLbl>
              <c:idx val="4"/>
              <c:delete val="1"/>
            </c:dLbl>
            <c:txPr>
              <a:bodyPr/>
              <a:lstStyle/>
              <a:p>
                <a:pPr>
                  <a:defRPr lang="el-GR" b="1"/>
                </a:pPr>
                <a:endParaRPr lang="el-GR"/>
              </a:p>
            </c:txPr>
            <c:dLblPos val="outEnd"/>
            <c:showLegendKey val="0"/>
            <c:showVal val="1"/>
            <c:showCatName val="1"/>
            <c:showSerName val="0"/>
            <c:showPercent val="0"/>
            <c:showBubbleSize val="0"/>
            <c:separator> </c:separator>
            <c:showLeaderLines val="1"/>
          </c:dLbls>
          <c:cat>
            <c:strRef>
              <c:f>'Ερώτηση 10+11+12'!$A$6:$A$10</c:f>
              <c:strCache>
                <c:ptCount val="5"/>
                <c:pt idx="0">
                  <c:v>καθόλου</c:v>
                </c:pt>
                <c:pt idx="1">
                  <c:v>ελάχιστα</c:v>
                </c:pt>
                <c:pt idx="2">
                  <c:v>μέτρια</c:v>
                </c:pt>
                <c:pt idx="3">
                  <c:v>αρκετά</c:v>
                </c:pt>
                <c:pt idx="4">
                  <c:v>πολύ</c:v>
                </c:pt>
              </c:strCache>
            </c:strRef>
          </c:cat>
          <c:val>
            <c:numRef>
              <c:f>'Ερώτηση 10+11+12'!$C$6:$C$10</c:f>
              <c:numCache>
                <c:formatCode>0.00%</c:formatCode>
                <c:ptCount val="5"/>
                <c:pt idx="0">
                  <c:v>0</c:v>
                </c:pt>
                <c:pt idx="1">
                  <c:v>0.35000000000000031</c:v>
                </c:pt>
                <c:pt idx="2">
                  <c:v>0.5</c:v>
                </c:pt>
                <c:pt idx="3">
                  <c:v>0.15000000000000024</c:v>
                </c:pt>
                <c:pt idx="4">
                  <c:v>0</c:v>
                </c:pt>
              </c:numCache>
            </c:numRef>
          </c:val>
        </c:ser>
        <c:dLbls>
          <c:showLegendKey val="0"/>
          <c:showVal val="1"/>
          <c:showCatName val="0"/>
          <c:showSerName val="0"/>
          <c:showPercent val="0"/>
          <c:showBubbleSize val="0"/>
          <c:showLeaderLines val="1"/>
        </c:dLbls>
      </c:pie3DChart>
      <c:spPr>
        <a:scene3d>
          <a:camera prst="orthographicFront"/>
          <a:lightRig rig="threePt" dir="t"/>
        </a:scene3d>
        <a:sp3d prstMaterial="clear"/>
      </c:spPr>
    </c:plotArea>
    <c:legend>
      <c:legendPos val="r"/>
      <c:layout/>
      <c:overlay val="0"/>
      <c:txPr>
        <a:bodyPr/>
        <a:lstStyle/>
        <a:p>
          <a:pPr>
            <a:defRPr lang="el-GR"/>
          </a:pPr>
          <a:endParaRPr lang="el-GR"/>
        </a:p>
      </c:txPr>
    </c:legend>
    <c:plotVisOnly val="1"/>
    <c:dispBlanksAs val="gap"/>
    <c:showDLblsOverMax val="0"/>
  </c:chart>
  <c:spPr>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dkEdge">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sz="1200"/>
            </a:pPr>
            <a:r>
              <a:rPr lang="en-US" sz="1200" dirty="0" smtClean="0"/>
              <a:t>Satisfaction degree by the participation of women in</a:t>
            </a:r>
            <a:r>
              <a:rPr lang="en-US" sz="1200" baseline="0" dirty="0" smtClean="0"/>
              <a:t> the National Parliament</a:t>
            </a:r>
            <a:endParaRPr lang="el-GR" sz="1200" dirty="0"/>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5.5155375318638407E-2"/>
          <c:y val="0.24264953722889901"/>
          <c:w val="0.74260726073305861"/>
          <c:h val="0.71205537904253191"/>
        </c:manualLayout>
      </c:layout>
      <c:pie3DChart>
        <c:varyColors val="1"/>
        <c:ser>
          <c:idx val="0"/>
          <c:order val="0"/>
          <c:explosion val="25"/>
          <c:dPt>
            <c:idx val="0"/>
            <c:bubble3D val="0"/>
            <c:spPr>
              <a:solidFill>
                <a:schemeClr val="accent1"/>
              </a:solidFill>
            </c:spPr>
          </c:dPt>
          <c:dPt>
            <c:idx val="1"/>
            <c:bubble3D val="0"/>
            <c:spPr>
              <a:solidFill>
                <a:schemeClr val="accent5">
                  <a:lumMod val="40000"/>
                  <a:lumOff val="60000"/>
                </a:schemeClr>
              </a:solidFill>
            </c:spPr>
          </c:dPt>
          <c:dPt>
            <c:idx val="2"/>
            <c:bubble3D val="0"/>
            <c:spPr>
              <a:solidFill>
                <a:schemeClr val="accent6">
                  <a:lumMod val="75000"/>
                </a:schemeClr>
              </a:solidFill>
            </c:spPr>
          </c:dPt>
          <c:dPt>
            <c:idx val="3"/>
            <c:bubble3D val="0"/>
            <c:spPr>
              <a:solidFill>
                <a:schemeClr val="accent3">
                  <a:lumMod val="60000"/>
                  <a:lumOff val="40000"/>
                </a:schemeClr>
              </a:solidFill>
            </c:spPr>
          </c:dPt>
          <c:dLbls>
            <c:dLbl>
              <c:idx val="0"/>
              <c:layout>
                <c:manualLayout>
                  <c:x val="6.7204315300210676E-2"/>
                  <c:y val="4.0899795501022497E-2"/>
                </c:manualLayout>
              </c:layout>
              <c:dLblPos val="bestFit"/>
              <c:showLegendKey val="0"/>
              <c:showVal val="1"/>
              <c:showCatName val="1"/>
              <c:showSerName val="0"/>
              <c:showPercent val="0"/>
              <c:showBubbleSize val="0"/>
              <c:separator>
</c:separator>
            </c:dLbl>
            <c:dLbl>
              <c:idx val="3"/>
              <c:layout>
                <c:manualLayout>
                  <c:x val="-9.4085930025491024E-2"/>
                  <c:y val="5.3848695909206712E-2"/>
                </c:manualLayout>
              </c:layout>
              <c:dLblPos val="bestFit"/>
              <c:showLegendKey val="0"/>
              <c:showVal val="1"/>
              <c:showCatName val="1"/>
              <c:showSerName val="0"/>
              <c:showPercent val="0"/>
              <c:showBubbleSize val="0"/>
              <c:separator>
</c:separator>
            </c:dLbl>
            <c:dLbl>
              <c:idx val="4"/>
              <c:delete val="1"/>
            </c:dLbl>
            <c:txPr>
              <a:bodyPr/>
              <a:lstStyle/>
              <a:p>
                <a:pPr>
                  <a:defRPr lang="el-GR" b="1"/>
                </a:pPr>
                <a:endParaRPr lang="el-GR"/>
              </a:p>
            </c:txPr>
            <c:dLblPos val="outEnd"/>
            <c:showLegendKey val="0"/>
            <c:showVal val="1"/>
            <c:showCatName val="1"/>
            <c:showSerName val="0"/>
            <c:showPercent val="0"/>
            <c:showBubbleSize val="0"/>
            <c:separator>
</c:separator>
            <c:showLeaderLines val="1"/>
            <c:leaderLines>
              <c:spPr>
                <a:ln>
                  <a:solidFill>
                    <a:schemeClr val="bg1"/>
                  </a:solidFill>
                </a:ln>
              </c:spPr>
            </c:leaderLines>
          </c:dLbls>
          <c:cat>
            <c:strRef>
              <c:f>'Ερώτηση 10+11+12'!$A$30:$A$34</c:f>
              <c:strCache>
                <c:ptCount val="5"/>
                <c:pt idx="0">
                  <c:v>καθόλου</c:v>
                </c:pt>
                <c:pt idx="1">
                  <c:v>ελάχιστα</c:v>
                </c:pt>
                <c:pt idx="2">
                  <c:v>μέτρια</c:v>
                </c:pt>
                <c:pt idx="3">
                  <c:v>αρκετά</c:v>
                </c:pt>
                <c:pt idx="4">
                  <c:v>πολύ</c:v>
                </c:pt>
              </c:strCache>
            </c:strRef>
          </c:cat>
          <c:val>
            <c:numRef>
              <c:f>'Ερώτηση 10+11+12'!$C$30:$C$34</c:f>
              <c:numCache>
                <c:formatCode>0.00%</c:formatCode>
                <c:ptCount val="5"/>
                <c:pt idx="0">
                  <c:v>7.0000000000000021E-2</c:v>
                </c:pt>
                <c:pt idx="1">
                  <c:v>0.53</c:v>
                </c:pt>
                <c:pt idx="2">
                  <c:v>0.32000000000000123</c:v>
                </c:pt>
                <c:pt idx="3">
                  <c:v>8.0000000000000043E-2</c:v>
                </c:pt>
                <c:pt idx="4">
                  <c:v>0</c:v>
                </c:pt>
              </c:numCache>
            </c:numRef>
          </c:val>
        </c:ser>
        <c:dLbls>
          <c:showLegendKey val="0"/>
          <c:showVal val="1"/>
          <c:showCatName val="0"/>
          <c:showSerName val="0"/>
          <c:showPercent val="0"/>
          <c:showBubbleSize val="0"/>
          <c:showLeaderLines val="1"/>
        </c:dLbls>
      </c:pie3DChart>
    </c:plotArea>
    <c:legend>
      <c:legendPos val="r"/>
      <c:layout/>
      <c:overlay val="0"/>
      <c:txPr>
        <a:bodyPr/>
        <a:lstStyle/>
        <a:p>
          <a:pPr>
            <a:defRPr lang="el-GR"/>
          </a:pPr>
          <a:endParaRPr lang="el-GR"/>
        </a:p>
      </c:txPr>
    </c:legend>
    <c:plotVisOnly val="1"/>
    <c:dispBlanksAs val="gap"/>
    <c:showDLblsOverMax val="0"/>
  </c:chart>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60000"/>
                  <a:lumOff val="40000"/>
                </a:schemeClr>
              </a:solidFill>
            </c:spPr>
          </c:dPt>
          <c:dPt>
            <c:idx val="1"/>
            <c:invertIfNegative val="0"/>
            <c:bubble3D val="0"/>
            <c:spPr>
              <a:solidFill>
                <a:schemeClr val="accent6">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chemeClr val="bg1">
                  <a:lumMod val="95000"/>
                </a:schemeClr>
              </a:solidFill>
            </c:spPr>
          </c:dPt>
          <c:dPt>
            <c:idx val="4"/>
            <c:invertIfNegative val="0"/>
            <c:bubble3D val="0"/>
            <c:spPr>
              <a:solidFill>
                <a:schemeClr val="accent2">
                  <a:lumMod val="75000"/>
                </a:schemeClr>
              </a:solidFill>
            </c:spPr>
          </c:dPt>
          <c:dPt>
            <c:idx val="5"/>
            <c:invertIfNegative val="0"/>
            <c:bubble3D val="0"/>
            <c:spPr>
              <a:solidFill>
                <a:schemeClr val="accent4">
                  <a:lumMod val="60000"/>
                  <a:lumOff val="40000"/>
                </a:schemeClr>
              </a:solidFill>
            </c:spPr>
          </c:dPt>
          <c:dPt>
            <c:idx val="6"/>
            <c:invertIfNegative val="0"/>
            <c:bubble3D val="0"/>
            <c:spPr>
              <a:solidFill>
                <a:schemeClr val="accent5"/>
              </a:solidFill>
            </c:spPr>
          </c:dPt>
          <c:dPt>
            <c:idx val="7"/>
            <c:invertIfNegative val="0"/>
            <c:bubble3D val="0"/>
            <c:spPr>
              <a:solidFill>
                <a:schemeClr val="accent1">
                  <a:lumMod val="40000"/>
                  <a:lumOff val="60000"/>
                </a:schemeClr>
              </a:solidFill>
            </c:spPr>
          </c:dPt>
          <c:dLbls>
            <c:txPr>
              <a:bodyPr/>
              <a:lstStyle/>
              <a:p>
                <a:pPr>
                  <a:defRPr lang="el-GR" sz="1100" b="1"/>
                </a:pPr>
                <a:endParaRPr lang="el-GR"/>
              </a:p>
            </c:txPr>
            <c:showLegendKey val="0"/>
            <c:showVal val="1"/>
            <c:showCatName val="0"/>
            <c:showSerName val="0"/>
            <c:showPercent val="0"/>
            <c:showBubbleSize val="0"/>
            <c:showLeaderLines val="0"/>
          </c:dLbls>
          <c:cat>
            <c:strRef>
              <c:f>'Ερώτηση 15'!$J$48:$Q$48</c:f>
              <c:strCache>
                <c:ptCount val="8"/>
                <c:pt idx="0">
                  <c:v>Κοινωνική Πολιτική</c:v>
                </c:pt>
                <c:pt idx="1">
                  <c:v>Εκπαίδευση</c:v>
                </c:pt>
                <c:pt idx="2">
                  <c:v>Περιβάλλον</c:v>
                </c:pt>
                <c:pt idx="3">
                  <c:v>Υγεία</c:v>
                </c:pt>
                <c:pt idx="4">
                  <c:v>Οικονομικά</c:v>
                </c:pt>
                <c:pt idx="5">
                  <c:v>Ανεργία</c:v>
                </c:pt>
                <c:pt idx="6">
                  <c:v>Αντιμετώπιση της διαφθοράς</c:v>
                </c:pt>
                <c:pt idx="7">
                  <c:v>Αντιμετώπιση μεταναστευτικού</c:v>
                </c:pt>
              </c:strCache>
            </c:strRef>
          </c:cat>
          <c:val>
            <c:numRef>
              <c:f>'Ερώτηση 15'!$J$49:$Q$49</c:f>
              <c:numCache>
                <c:formatCode>0.00%</c:formatCode>
                <c:ptCount val="8"/>
                <c:pt idx="0">
                  <c:v>0.75000000000000233</c:v>
                </c:pt>
                <c:pt idx="1">
                  <c:v>0.73000000000000065</c:v>
                </c:pt>
                <c:pt idx="2">
                  <c:v>0.69000000000000061</c:v>
                </c:pt>
                <c:pt idx="3">
                  <c:v>0.66000000000000292</c:v>
                </c:pt>
                <c:pt idx="4">
                  <c:v>0.57000000000000062</c:v>
                </c:pt>
                <c:pt idx="5">
                  <c:v>0.53</c:v>
                </c:pt>
                <c:pt idx="6">
                  <c:v>0.45</c:v>
                </c:pt>
                <c:pt idx="7">
                  <c:v>0.42000000000000032</c:v>
                </c:pt>
              </c:numCache>
            </c:numRef>
          </c:val>
        </c:ser>
        <c:dLbls>
          <c:showLegendKey val="0"/>
          <c:showVal val="1"/>
          <c:showCatName val="0"/>
          <c:showSerName val="0"/>
          <c:showPercent val="0"/>
          <c:showBubbleSize val="0"/>
        </c:dLbls>
        <c:gapWidth val="150"/>
        <c:shape val="cylinder"/>
        <c:axId val="94149632"/>
        <c:axId val="94176384"/>
        <c:axId val="0"/>
      </c:bar3DChart>
      <c:catAx>
        <c:axId val="94149632"/>
        <c:scaling>
          <c:orientation val="minMax"/>
        </c:scaling>
        <c:delete val="0"/>
        <c:axPos val="b"/>
        <c:majorTickMark val="out"/>
        <c:minorTickMark val="none"/>
        <c:tickLblPos val="nextTo"/>
        <c:txPr>
          <a:bodyPr/>
          <a:lstStyle/>
          <a:p>
            <a:pPr>
              <a:defRPr lang="el-GR"/>
            </a:pPr>
            <a:endParaRPr lang="el-GR"/>
          </a:p>
        </c:txPr>
        <c:crossAx val="94176384"/>
        <c:crosses val="autoZero"/>
        <c:auto val="1"/>
        <c:lblAlgn val="ctr"/>
        <c:lblOffset val="100"/>
        <c:noMultiLvlLbl val="0"/>
      </c:catAx>
      <c:valAx>
        <c:axId val="94176384"/>
        <c:scaling>
          <c:orientation val="minMax"/>
        </c:scaling>
        <c:delete val="0"/>
        <c:axPos val="l"/>
        <c:majorGridlines/>
        <c:numFmt formatCode="0.00%" sourceLinked="1"/>
        <c:majorTickMark val="out"/>
        <c:minorTickMark val="none"/>
        <c:tickLblPos val="nextTo"/>
        <c:txPr>
          <a:bodyPr/>
          <a:lstStyle/>
          <a:p>
            <a:pPr>
              <a:defRPr lang="el-GR"/>
            </a:pPr>
            <a:endParaRPr lang="el-GR"/>
          </a:p>
        </c:txPr>
        <c:crossAx val="94149632"/>
        <c:crosses val="autoZero"/>
        <c:crossBetween val="between"/>
      </c:valAx>
    </c:plotArea>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sz="1100"/>
            </a:pPr>
            <a:r>
              <a:rPr lang="en-US" sz="1100" dirty="0" smtClean="0"/>
              <a:t>To</a:t>
            </a:r>
            <a:r>
              <a:rPr lang="en-US" sz="1100" baseline="0" dirty="0" smtClean="0"/>
              <a:t> what extent do you think that women politicians are supported by their political parties?</a:t>
            </a:r>
            <a:endParaRPr lang="el-GR" sz="1100"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532891847996077E-2"/>
          <c:y val="0.25868875680479952"/>
          <c:w val="0.72011046391670752"/>
          <c:h val="0.68671703144095098"/>
        </c:manualLayout>
      </c:layout>
      <c:pie3DChart>
        <c:varyColors val="1"/>
        <c:ser>
          <c:idx val="0"/>
          <c:order val="0"/>
          <c:explosion val="25"/>
          <c:dPt>
            <c:idx val="0"/>
            <c:bubble3D val="0"/>
            <c:spPr>
              <a:solidFill>
                <a:schemeClr val="tx2">
                  <a:lumMod val="60000"/>
                  <a:lumOff val="40000"/>
                </a:schemeClr>
              </a:solidFill>
            </c:spPr>
          </c:dPt>
          <c:dPt>
            <c:idx val="1"/>
            <c:bubble3D val="0"/>
            <c:spPr>
              <a:solidFill>
                <a:schemeClr val="accent5">
                  <a:lumMod val="40000"/>
                  <a:lumOff val="60000"/>
                </a:schemeClr>
              </a:solidFill>
            </c:spPr>
          </c:dPt>
          <c:dPt>
            <c:idx val="2"/>
            <c:bubble3D val="0"/>
            <c:spPr>
              <a:solidFill>
                <a:schemeClr val="accent6">
                  <a:lumMod val="75000"/>
                </a:schemeClr>
              </a:solidFill>
            </c:spPr>
          </c:dPt>
          <c:dPt>
            <c:idx val="3"/>
            <c:bubble3D val="0"/>
            <c:spPr>
              <a:solidFill>
                <a:schemeClr val="accent3">
                  <a:lumMod val="40000"/>
                  <a:lumOff val="60000"/>
                </a:schemeClr>
              </a:solidFill>
            </c:spPr>
          </c:dPt>
          <c:dPt>
            <c:idx val="4"/>
            <c:bubble3D val="0"/>
            <c:spPr>
              <a:solidFill>
                <a:schemeClr val="accent5"/>
              </a:solidFill>
            </c:spPr>
          </c:dPt>
          <c:dLbls>
            <c:txPr>
              <a:bodyPr/>
              <a:lstStyle/>
              <a:p>
                <a:pPr>
                  <a:defRPr lang="el-GR" b="1"/>
                </a:pPr>
                <a:endParaRPr lang="el-GR"/>
              </a:p>
            </c:txPr>
            <c:dLblPos val="outEnd"/>
            <c:showLegendKey val="0"/>
            <c:showVal val="1"/>
            <c:showCatName val="1"/>
            <c:showSerName val="0"/>
            <c:showPercent val="0"/>
            <c:showBubbleSize val="0"/>
            <c:separator>
</c:separator>
            <c:showLeaderLines val="1"/>
          </c:dLbls>
          <c:cat>
            <c:strRef>
              <c:f>'Ερώτηση 21+22'!$A$7:$A$11</c:f>
              <c:strCache>
                <c:ptCount val="5"/>
                <c:pt idx="0">
                  <c:v>καθόλου</c:v>
                </c:pt>
                <c:pt idx="1">
                  <c:v>ελάχιστα</c:v>
                </c:pt>
                <c:pt idx="2">
                  <c:v>μέτρια</c:v>
                </c:pt>
                <c:pt idx="3">
                  <c:v>αρκετά</c:v>
                </c:pt>
                <c:pt idx="4">
                  <c:v>πολύ</c:v>
                </c:pt>
              </c:strCache>
            </c:strRef>
          </c:cat>
          <c:val>
            <c:numRef>
              <c:f>'Ερώτηση 21+22'!$C$7:$C$11</c:f>
              <c:numCache>
                <c:formatCode>0.00%</c:formatCode>
                <c:ptCount val="5"/>
                <c:pt idx="0">
                  <c:v>4.0000000000000022E-2</c:v>
                </c:pt>
                <c:pt idx="1">
                  <c:v>0.30000000000000032</c:v>
                </c:pt>
                <c:pt idx="2">
                  <c:v>0.47000000000000008</c:v>
                </c:pt>
                <c:pt idx="3">
                  <c:v>0.17</c:v>
                </c:pt>
                <c:pt idx="4">
                  <c:v>2.0000000000000011E-2</c:v>
                </c:pt>
              </c:numCache>
            </c:numRef>
          </c:val>
        </c:ser>
        <c:dLbls>
          <c:showLegendKey val="0"/>
          <c:showVal val="1"/>
          <c:showCatName val="0"/>
          <c:showSerName val="0"/>
          <c:showPercent val="0"/>
          <c:showBubbleSize val="0"/>
          <c:showLeaderLines val="1"/>
        </c:dLbls>
      </c:pie3DChart>
    </c:plotArea>
    <c:legend>
      <c:legendPos val="r"/>
      <c:layout/>
      <c:overlay val="0"/>
      <c:txPr>
        <a:bodyPr/>
        <a:lstStyle/>
        <a:p>
          <a:pPr>
            <a:defRPr lang="el-GR"/>
          </a:pPr>
          <a:endParaRPr lang="el-GR"/>
        </a:p>
      </c:txPr>
    </c:legend>
    <c:plotVisOnly val="1"/>
    <c:dispBlanksAs val="gap"/>
    <c:showDLblsOverMax val="0"/>
  </c:chart>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l-GR" sz="1000"/>
            </a:pPr>
            <a:r>
              <a:rPr lang="el-GR" sz="1000" dirty="0"/>
              <a:t> </a:t>
            </a:r>
            <a:r>
              <a:rPr lang="en-US" sz="1050" dirty="0" smtClean="0"/>
              <a:t>To</a:t>
            </a:r>
            <a:r>
              <a:rPr lang="en-US" sz="1050" baseline="0" dirty="0" smtClean="0"/>
              <a:t> what extent do you think that women voters in Greece are influenced by their male-family m embers?</a:t>
            </a:r>
            <a:endParaRPr lang="el-GR" sz="1050"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5273059443218411E-2"/>
          <c:y val="0.3156772733428076"/>
          <c:w val="0.6852632493487445"/>
          <c:h val="0.63621560861075377"/>
        </c:manualLayout>
      </c:layout>
      <c:pie3DChart>
        <c:varyColors val="1"/>
        <c:ser>
          <c:idx val="0"/>
          <c:order val="0"/>
          <c:explosion val="25"/>
          <c:dPt>
            <c:idx val="1"/>
            <c:bubble3D val="0"/>
            <c:spPr>
              <a:solidFill>
                <a:schemeClr val="accent5">
                  <a:lumMod val="20000"/>
                  <a:lumOff val="80000"/>
                </a:schemeClr>
              </a:solidFill>
            </c:spPr>
          </c:dPt>
          <c:dPt>
            <c:idx val="2"/>
            <c:bubble3D val="0"/>
            <c:spPr>
              <a:solidFill>
                <a:schemeClr val="accent6">
                  <a:lumMod val="75000"/>
                </a:schemeClr>
              </a:solidFill>
            </c:spPr>
          </c:dPt>
          <c:dPt>
            <c:idx val="3"/>
            <c:bubble3D val="0"/>
            <c:spPr>
              <a:solidFill>
                <a:schemeClr val="accent3">
                  <a:lumMod val="40000"/>
                  <a:lumOff val="60000"/>
                </a:schemeClr>
              </a:solidFill>
            </c:spPr>
          </c:dPt>
          <c:dPt>
            <c:idx val="4"/>
            <c:bubble3D val="0"/>
            <c:spPr>
              <a:solidFill>
                <a:schemeClr val="accent5"/>
              </a:solidFill>
            </c:spPr>
          </c:dPt>
          <c:dLbls>
            <c:dLbl>
              <c:idx val="0"/>
              <c:delete val="1"/>
            </c:dLbl>
            <c:dLbl>
              <c:idx val="3"/>
              <c:layout>
                <c:manualLayout>
                  <c:x val="-9.5164397052840882E-2"/>
                  <c:y val="-2.3303444983135278E-2"/>
                </c:manualLayout>
              </c:layout>
              <c:dLblPos val="bestFit"/>
              <c:showLegendKey val="0"/>
              <c:showVal val="1"/>
              <c:showCatName val="1"/>
              <c:showSerName val="0"/>
              <c:showPercent val="0"/>
              <c:showBubbleSize val="0"/>
              <c:separator>
</c:separator>
            </c:dLbl>
            <c:txPr>
              <a:bodyPr/>
              <a:lstStyle/>
              <a:p>
                <a:pPr>
                  <a:defRPr lang="el-GR" b="1"/>
                </a:pPr>
                <a:endParaRPr lang="el-GR"/>
              </a:p>
            </c:txPr>
            <c:dLblPos val="outEnd"/>
            <c:showLegendKey val="0"/>
            <c:showVal val="1"/>
            <c:showCatName val="1"/>
            <c:showSerName val="0"/>
            <c:showPercent val="0"/>
            <c:showBubbleSize val="0"/>
            <c:separator>
</c:separator>
            <c:showLeaderLines val="1"/>
            <c:leaderLines>
              <c:spPr>
                <a:ln>
                  <a:solidFill>
                    <a:schemeClr val="bg1"/>
                  </a:solidFill>
                </a:ln>
              </c:spPr>
            </c:leaderLines>
          </c:dLbls>
          <c:cat>
            <c:strRef>
              <c:f>'Ερώτηση 23+24+25+26+27'!$A$68:$A$72</c:f>
              <c:strCache>
                <c:ptCount val="5"/>
                <c:pt idx="0">
                  <c:v>καθόλου</c:v>
                </c:pt>
                <c:pt idx="1">
                  <c:v>ελάχιστα</c:v>
                </c:pt>
                <c:pt idx="2">
                  <c:v>μέτρια</c:v>
                </c:pt>
                <c:pt idx="3">
                  <c:v>αρκετά</c:v>
                </c:pt>
                <c:pt idx="4">
                  <c:v>πολύ</c:v>
                </c:pt>
              </c:strCache>
            </c:strRef>
          </c:cat>
          <c:val>
            <c:numRef>
              <c:f>'Ερώτηση 23+24+25+26+27'!$C$68:$C$72</c:f>
              <c:numCache>
                <c:formatCode>0.00%</c:formatCode>
                <c:ptCount val="5"/>
                <c:pt idx="0">
                  <c:v>0</c:v>
                </c:pt>
                <c:pt idx="1">
                  <c:v>7.0000000000000021E-2</c:v>
                </c:pt>
                <c:pt idx="2">
                  <c:v>0.28000000000000008</c:v>
                </c:pt>
                <c:pt idx="3">
                  <c:v>0.44</c:v>
                </c:pt>
                <c:pt idx="4">
                  <c:v>0.21000000000000021</c:v>
                </c:pt>
              </c:numCache>
            </c:numRef>
          </c:val>
        </c:ser>
        <c:dLbls>
          <c:showLegendKey val="0"/>
          <c:showVal val="1"/>
          <c:showCatName val="0"/>
          <c:showSerName val="0"/>
          <c:showPercent val="0"/>
          <c:showBubbleSize val="0"/>
          <c:showLeaderLines val="1"/>
        </c:dLbls>
      </c:pie3DChart>
    </c:plotArea>
    <c:legend>
      <c:legendPos val="r"/>
      <c:layout/>
      <c:overlay val="0"/>
      <c:txPr>
        <a:bodyPr/>
        <a:lstStyle/>
        <a:p>
          <a:pPr>
            <a:defRPr lang="el-GR"/>
          </a:pPr>
          <a:endParaRPr lang="el-GR"/>
        </a:p>
      </c:txPr>
    </c:legend>
    <c:plotVisOnly val="1"/>
    <c:dispBlanksAs val="gap"/>
    <c:showDLblsOverMax val="0"/>
  </c:chart>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'Ερωτήσεις 29+30+31'!$J$8</c:f>
              <c:strCache>
                <c:ptCount val="1"/>
                <c:pt idx="0">
                  <c:v>Άνδρας υποψήφιος</c:v>
                </c:pt>
              </c:strCache>
            </c:strRef>
          </c:tx>
          <c:spPr>
            <a:solidFill>
              <a:schemeClr val="tx2">
                <a:lumMod val="60000"/>
                <a:lumOff val="40000"/>
              </a:schemeClr>
            </a:solidFill>
          </c:spPr>
          <c:invertIfNegative val="0"/>
          <c:dLbls>
            <c:dLbl>
              <c:idx val="0"/>
              <c:layout>
                <c:manualLayout>
                  <c:x val="-1.3409961685823781E-2"/>
                  <c:y val="0"/>
                </c:manualLayout>
              </c:layout>
              <c:showLegendKey val="0"/>
              <c:showVal val="1"/>
              <c:showCatName val="0"/>
              <c:showSerName val="0"/>
              <c:showPercent val="0"/>
              <c:showBubbleSize val="0"/>
            </c:dLbl>
            <c:dLbl>
              <c:idx val="1"/>
              <c:layout>
                <c:manualLayout>
                  <c:x val="-2.8735632183908056E-2"/>
                  <c:y val="9.779948589813554E-3"/>
                </c:manualLayout>
              </c:layout>
              <c:showLegendKey val="0"/>
              <c:showVal val="1"/>
              <c:showCatName val="0"/>
              <c:showSerName val="0"/>
              <c:showPercent val="0"/>
              <c:showBubbleSize val="0"/>
            </c:dLbl>
            <c:dLbl>
              <c:idx val="3"/>
              <c:layout>
                <c:manualLayout>
                  <c:x val="-2.6819923371647552E-2"/>
                  <c:y val="-1.6299914316355923E-2"/>
                </c:manualLayout>
              </c:layout>
              <c:showLegendKey val="0"/>
              <c:showVal val="1"/>
              <c:showCatName val="0"/>
              <c:showSerName val="0"/>
              <c:showPercent val="0"/>
              <c:showBubbleSize val="0"/>
            </c:dLbl>
            <c:dLbl>
              <c:idx val="4"/>
              <c:layout>
                <c:manualLayout>
                  <c:x val="5.7471264367816924E-3"/>
                  <c:y val="-2.9339845769440809E-2"/>
                </c:manualLayout>
              </c:layout>
              <c:showLegendKey val="0"/>
              <c:showVal val="1"/>
              <c:showCatName val="0"/>
              <c:showSerName val="0"/>
              <c:showPercent val="0"/>
              <c:showBubbleSize val="0"/>
            </c:dLbl>
            <c:dLbl>
              <c:idx val="5"/>
              <c:layout>
                <c:manualLayout>
                  <c:x val="-4.9808429118774034E-2"/>
                  <c:y val="-6.5199657265423922E-3"/>
                </c:manualLayout>
              </c:layout>
              <c:showLegendKey val="0"/>
              <c:showVal val="1"/>
              <c:showCatName val="0"/>
              <c:showSerName val="0"/>
              <c:showPercent val="0"/>
              <c:showBubbleSize val="0"/>
            </c:dLbl>
            <c:spPr>
              <a:solidFill>
                <a:schemeClr val="accent1">
                  <a:lumMod val="20000"/>
                  <a:lumOff val="80000"/>
                </a:schemeClr>
              </a:solidFill>
            </c:spPr>
            <c:txPr>
              <a:bodyPr/>
              <a:lstStyle/>
              <a:p>
                <a:pPr>
                  <a:defRPr lang="el-GR" b="1"/>
                </a:pPr>
                <a:endParaRPr lang="el-GR"/>
              </a:p>
            </c:txPr>
            <c:showLegendKey val="0"/>
            <c:showVal val="1"/>
            <c:showCatName val="0"/>
            <c:showSerName val="0"/>
            <c:showPercent val="0"/>
            <c:showBubbleSize val="0"/>
            <c:showLeaderLines val="0"/>
          </c:dLbls>
          <c:cat>
            <c:strRef>
              <c:f>'Ερωτήσεις 29+30+31'!$K$7:$P$7</c:f>
              <c:strCache>
                <c:ptCount val="6"/>
                <c:pt idx="0">
                  <c:v>Η εμφάνιση</c:v>
                </c:pt>
                <c:pt idx="1">
                  <c:v>Η μόρφωση</c:v>
                </c:pt>
                <c:pt idx="2">
                  <c:v>Το θάρρος</c:v>
                </c:pt>
                <c:pt idx="3">
                  <c:v>Η ανώτερη κοινωνική τάξη</c:v>
                </c:pt>
                <c:pt idx="4">
                  <c:v>Το υψηλό οικονομικό επίπεδο</c:v>
                </c:pt>
                <c:pt idx="5">
                  <c:v>Το ήθος / ακεραιότητα χαρακτήρα</c:v>
                </c:pt>
              </c:strCache>
            </c:strRef>
          </c:cat>
          <c:val>
            <c:numRef>
              <c:f>'Ερωτήσεις 29+30+31'!$K$8:$P$8</c:f>
              <c:numCache>
                <c:formatCode>0.00%</c:formatCode>
                <c:ptCount val="6"/>
                <c:pt idx="0">
                  <c:v>0.12000000000000002</c:v>
                </c:pt>
                <c:pt idx="1">
                  <c:v>0.86000000000000065</c:v>
                </c:pt>
                <c:pt idx="2">
                  <c:v>0.92</c:v>
                </c:pt>
                <c:pt idx="3">
                  <c:v>0.23</c:v>
                </c:pt>
                <c:pt idx="4">
                  <c:v>0.24000000000000021</c:v>
                </c:pt>
                <c:pt idx="5">
                  <c:v>0.91</c:v>
                </c:pt>
              </c:numCache>
            </c:numRef>
          </c:val>
        </c:ser>
        <c:ser>
          <c:idx val="1"/>
          <c:order val="1"/>
          <c:tx>
            <c:strRef>
              <c:f>'Ερωτήσεις 29+30+31'!$J$9</c:f>
              <c:strCache>
                <c:ptCount val="1"/>
                <c:pt idx="0">
                  <c:v>Γυναίκα υποψήφια</c:v>
                </c:pt>
              </c:strCache>
            </c:strRef>
          </c:tx>
          <c:spPr>
            <a:solidFill>
              <a:schemeClr val="accent6">
                <a:lumMod val="60000"/>
                <a:lumOff val="40000"/>
              </a:schemeClr>
            </a:solidFill>
          </c:spPr>
          <c:invertIfNegative val="0"/>
          <c:dLbls>
            <c:dLbl>
              <c:idx val="2"/>
              <c:layout>
                <c:manualLayout>
                  <c:x val="3.4482758620689655E-2"/>
                  <c:y val="-9.779948589813554E-3"/>
                </c:manualLayout>
              </c:layout>
              <c:showLegendKey val="0"/>
              <c:showVal val="1"/>
              <c:showCatName val="0"/>
              <c:showSerName val="0"/>
              <c:showPercent val="0"/>
              <c:showBubbleSize val="0"/>
            </c:dLbl>
            <c:dLbl>
              <c:idx val="3"/>
              <c:layout>
                <c:manualLayout>
                  <c:x val="1.7241379310344827E-2"/>
                  <c:y val="0"/>
                </c:manualLayout>
              </c:layout>
              <c:showLegendKey val="0"/>
              <c:showVal val="1"/>
              <c:showCatName val="0"/>
              <c:showSerName val="0"/>
              <c:showPercent val="0"/>
              <c:showBubbleSize val="0"/>
            </c:dLbl>
            <c:dLbl>
              <c:idx val="4"/>
              <c:layout>
                <c:manualLayout>
                  <c:x val="3.0651340996168612E-2"/>
                  <c:y val="9.779948589813554E-3"/>
                </c:manualLayout>
              </c:layout>
              <c:showLegendKey val="0"/>
              <c:showVal val="1"/>
              <c:showCatName val="0"/>
              <c:showSerName val="0"/>
              <c:showPercent val="0"/>
              <c:showBubbleSize val="0"/>
            </c:dLbl>
            <c:dLbl>
              <c:idx val="5"/>
              <c:layout>
                <c:manualLayout>
                  <c:x val="1.9157088122605363E-2"/>
                  <c:y val="-3.2599828632711852E-3"/>
                </c:manualLayout>
              </c:layout>
              <c:showLegendKey val="0"/>
              <c:showVal val="1"/>
              <c:showCatName val="0"/>
              <c:showSerName val="0"/>
              <c:showPercent val="0"/>
              <c:showBubbleSize val="0"/>
            </c:dLbl>
            <c:spPr>
              <a:solidFill>
                <a:schemeClr val="accent6">
                  <a:lumMod val="20000"/>
                  <a:lumOff val="80000"/>
                </a:schemeClr>
              </a:solidFill>
            </c:spPr>
            <c:txPr>
              <a:bodyPr/>
              <a:lstStyle/>
              <a:p>
                <a:pPr>
                  <a:defRPr lang="el-GR" b="1"/>
                </a:pPr>
                <a:endParaRPr lang="el-GR"/>
              </a:p>
            </c:txPr>
            <c:showLegendKey val="0"/>
            <c:showVal val="1"/>
            <c:showCatName val="0"/>
            <c:showSerName val="0"/>
            <c:showPercent val="0"/>
            <c:showBubbleSize val="0"/>
            <c:showLeaderLines val="0"/>
          </c:dLbls>
          <c:cat>
            <c:strRef>
              <c:f>'Ερωτήσεις 29+30+31'!$K$7:$P$7</c:f>
              <c:strCache>
                <c:ptCount val="6"/>
                <c:pt idx="0">
                  <c:v>Η εμφάνιση</c:v>
                </c:pt>
                <c:pt idx="1">
                  <c:v>Η μόρφωση</c:v>
                </c:pt>
                <c:pt idx="2">
                  <c:v>Το θάρρος</c:v>
                </c:pt>
                <c:pt idx="3">
                  <c:v>Η ανώτερη κοινωνική τάξη</c:v>
                </c:pt>
                <c:pt idx="4">
                  <c:v>Το υψηλό οικονομικό επίπεδο</c:v>
                </c:pt>
                <c:pt idx="5">
                  <c:v>Το ήθος / ακεραιότητα χαρακτήρα</c:v>
                </c:pt>
              </c:strCache>
            </c:strRef>
          </c:cat>
          <c:val>
            <c:numRef>
              <c:f>'Ερωτήσεις 29+30+31'!$K$9:$P$9</c:f>
              <c:numCache>
                <c:formatCode>0.00%</c:formatCode>
                <c:ptCount val="6"/>
                <c:pt idx="0">
                  <c:v>0.34</c:v>
                </c:pt>
                <c:pt idx="1">
                  <c:v>0.96000000000000063</c:v>
                </c:pt>
                <c:pt idx="2">
                  <c:v>0.94000000000000061</c:v>
                </c:pt>
                <c:pt idx="3">
                  <c:v>0.22</c:v>
                </c:pt>
                <c:pt idx="4">
                  <c:v>0.24000000000000021</c:v>
                </c:pt>
                <c:pt idx="5">
                  <c:v>0.91999999999999993</c:v>
                </c:pt>
              </c:numCache>
            </c:numRef>
          </c:val>
        </c:ser>
        <c:dLbls>
          <c:showLegendKey val="0"/>
          <c:showVal val="1"/>
          <c:showCatName val="0"/>
          <c:showSerName val="0"/>
          <c:showPercent val="0"/>
          <c:showBubbleSize val="0"/>
        </c:dLbls>
        <c:gapWidth val="150"/>
        <c:shape val="cylinder"/>
        <c:axId val="94591232"/>
        <c:axId val="94617600"/>
        <c:axId val="0"/>
      </c:bar3DChart>
      <c:catAx>
        <c:axId val="94591232"/>
        <c:scaling>
          <c:orientation val="minMax"/>
        </c:scaling>
        <c:delete val="0"/>
        <c:axPos val="b"/>
        <c:majorTickMark val="out"/>
        <c:minorTickMark val="none"/>
        <c:tickLblPos val="nextTo"/>
        <c:txPr>
          <a:bodyPr/>
          <a:lstStyle/>
          <a:p>
            <a:pPr>
              <a:defRPr lang="el-GR"/>
            </a:pPr>
            <a:endParaRPr lang="el-GR"/>
          </a:p>
        </c:txPr>
        <c:crossAx val="94617600"/>
        <c:crosses val="autoZero"/>
        <c:auto val="1"/>
        <c:lblAlgn val="ctr"/>
        <c:lblOffset val="100"/>
        <c:noMultiLvlLbl val="0"/>
      </c:catAx>
      <c:valAx>
        <c:axId val="94617600"/>
        <c:scaling>
          <c:orientation val="minMax"/>
        </c:scaling>
        <c:delete val="0"/>
        <c:axPos val="l"/>
        <c:majorGridlines/>
        <c:numFmt formatCode="0.00%" sourceLinked="1"/>
        <c:majorTickMark val="out"/>
        <c:minorTickMark val="none"/>
        <c:tickLblPos val="nextTo"/>
        <c:txPr>
          <a:bodyPr/>
          <a:lstStyle/>
          <a:p>
            <a:pPr>
              <a:defRPr lang="el-GR"/>
            </a:pPr>
            <a:endParaRPr lang="el-GR"/>
          </a:p>
        </c:txPr>
        <c:crossAx val="94591232"/>
        <c:crosses val="autoZero"/>
        <c:crossBetween val="between"/>
      </c:valAx>
    </c:plotArea>
    <c:legend>
      <c:legendPos val="r"/>
      <c:layout>
        <c:manualLayout>
          <c:xMode val="edge"/>
          <c:yMode val="edge"/>
          <c:x val="0.8336885002269947"/>
          <c:y val="0.43312235088899481"/>
          <c:w val="0.15661587618917724"/>
          <c:h val="0.18923072218897571"/>
        </c:manualLayout>
      </c:layout>
      <c:overlay val="0"/>
      <c:txPr>
        <a:bodyPr/>
        <a:lstStyle/>
        <a:p>
          <a:pPr>
            <a:defRPr lang="el-GR"/>
          </a:pPr>
          <a:endParaRPr lang="el-G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39C5C-FA4E-447B-8412-BA0C8B7851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50CC26B-736C-4303-BA0A-EED22B3CC1A9}">
      <dgm:prSet custT="1"/>
      <dgm:spPr/>
      <dgm:t>
        <a:bodyPr/>
        <a:lstStyle/>
        <a:p>
          <a:pPr rtl="0"/>
          <a:r>
            <a:rPr lang="en-US" sz="1400" dirty="0" smtClean="0"/>
            <a:t>Local Action Group</a:t>
          </a:r>
          <a:endParaRPr lang="en-US" sz="1400" dirty="0"/>
        </a:p>
      </dgm:t>
    </dgm:pt>
    <dgm:pt modelId="{6F32D2D4-0DEF-4CF0-B456-3EBFB5D3A186}" type="parTrans" cxnId="{92C806E4-DD5A-4547-8BA0-DB90DEDA091F}">
      <dgm:prSet/>
      <dgm:spPr/>
      <dgm:t>
        <a:bodyPr/>
        <a:lstStyle/>
        <a:p>
          <a:endParaRPr lang="en-US"/>
        </a:p>
      </dgm:t>
    </dgm:pt>
    <dgm:pt modelId="{5B7EFDC9-CD16-4582-A024-84CF255026BA}" type="sibTrans" cxnId="{92C806E4-DD5A-4547-8BA0-DB90DEDA091F}">
      <dgm:prSet/>
      <dgm:spPr/>
      <dgm:t>
        <a:bodyPr/>
        <a:lstStyle/>
        <a:p>
          <a:endParaRPr lang="en-US"/>
        </a:p>
      </dgm:t>
    </dgm:pt>
    <dgm:pt modelId="{CB64BE40-10A1-46F7-ACCA-B0DBDCAAE936}">
      <dgm:prSet/>
      <dgm:spPr/>
      <dgm:t>
        <a:bodyPr/>
        <a:lstStyle/>
        <a:p>
          <a:pPr rtl="0"/>
          <a:r>
            <a:rPr lang="en-US" dirty="0" smtClean="0"/>
            <a:t>Baseline Study – Women in Politics</a:t>
          </a:r>
          <a:endParaRPr lang="en-US" dirty="0"/>
        </a:p>
      </dgm:t>
    </dgm:pt>
    <dgm:pt modelId="{48C1AC48-0C0B-4CE4-B22D-2EA7E332F2A3}" type="parTrans" cxnId="{7BC8AD1B-DB59-418F-B6B8-93909DD62F87}">
      <dgm:prSet/>
      <dgm:spPr/>
      <dgm:t>
        <a:bodyPr/>
        <a:lstStyle/>
        <a:p>
          <a:endParaRPr lang="en-US"/>
        </a:p>
      </dgm:t>
    </dgm:pt>
    <dgm:pt modelId="{DB31998B-615B-424F-8732-7BB89DB1B86F}" type="sibTrans" cxnId="{7BC8AD1B-DB59-418F-B6B8-93909DD62F87}">
      <dgm:prSet/>
      <dgm:spPr/>
      <dgm:t>
        <a:bodyPr/>
        <a:lstStyle/>
        <a:p>
          <a:endParaRPr lang="en-US"/>
        </a:p>
      </dgm:t>
    </dgm:pt>
    <dgm:pt modelId="{7CDD9AE0-39CB-4FB5-8106-77721A7607AE}">
      <dgm:prSet custT="1"/>
      <dgm:spPr/>
      <dgm:t>
        <a:bodyPr/>
        <a:lstStyle/>
        <a:p>
          <a:pPr algn="ctr" rtl="0"/>
          <a:r>
            <a:rPr lang="en-US" sz="1300" dirty="0" smtClean="0"/>
            <a:t>Implemented (analysis of the position of women in politics at 3 levels – European level, National Level and Local Government Level)</a:t>
          </a:r>
          <a:endParaRPr lang="en-US" sz="1300" dirty="0"/>
        </a:p>
      </dgm:t>
    </dgm:pt>
    <dgm:pt modelId="{E0ACC500-AB14-492A-BFF5-3A46E6454A50}" type="parTrans" cxnId="{23200973-D93A-41F2-8852-90FE79017D83}">
      <dgm:prSet/>
      <dgm:spPr/>
      <dgm:t>
        <a:bodyPr/>
        <a:lstStyle/>
        <a:p>
          <a:endParaRPr lang="en-US"/>
        </a:p>
      </dgm:t>
    </dgm:pt>
    <dgm:pt modelId="{C1BA870F-953A-493B-ABE9-07290B5F0B2A}" type="sibTrans" cxnId="{23200973-D93A-41F2-8852-90FE79017D83}">
      <dgm:prSet/>
      <dgm:spPr/>
      <dgm:t>
        <a:bodyPr/>
        <a:lstStyle/>
        <a:p>
          <a:endParaRPr lang="en-US"/>
        </a:p>
      </dgm:t>
    </dgm:pt>
    <dgm:pt modelId="{FE747128-ECD5-4188-80C5-82BF4F095582}">
      <dgm:prSet/>
      <dgm:spPr/>
      <dgm:t>
        <a:bodyPr/>
        <a:lstStyle/>
        <a:p>
          <a:pPr rtl="0"/>
          <a:r>
            <a:rPr lang="en-US" dirty="0" smtClean="0"/>
            <a:t>Participation in Project’s Transnational Workshops</a:t>
          </a:r>
          <a:endParaRPr lang="en-US" dirty="0"/>
        </a:p>
      </dgm:t>
    </dgm:pt>
    <dgm:pt modelId="{2A37920F-0B37-4F91-A201-34AAF49BC7F9}" type="parTrans" cxnId="{15161F75-4553-47AF-A38C-0E73BE7D0870}">
      <dgm:prSet/>
      <dgm:spPr/>
      <dgm:t>
        <a:bodyPr/>
        <a:lstStyle/>
        <a:p>
          <a:endParaRPr lang="en-US"/>
        </a:p>
      </dgm:t>
    </dgm:pt>
    <dgm:pt modelId="{56A572DA-3FDA-40BC-BF2A-381BFCE98D85}" type="sibTrans" cxnId="{15161F75-4553-47AF-A38C-0E73BE7D0870}">
      <dgm:prSet/>
      <dgm:spPr/>
      <dgm:t>
        <a:bodyPr/>
        <a:lstStyle/>
        <a:p>
          <a:endParaRPr lang="en-US"/>
        </a:p>
      </dgm:t>
    </dgm:pt>
    <dgm:pt modelId="{2A766688-6AB2-4128-8FAF-63E136077C66}">
      <dgm:prSet custT="1"/>
      <dgm:spPr/>
      <dgm:t>
        <a:bodyPr/>
        <a:lstStyle/>
        <a:p>
          <a:pPr rtl="0"/>
          <a:r>
            <a:rPr lang="el-GR" sz="1300" dirty="0" smtClean="0">
              <a:latin typeface="+mn-lt"/>
            </a:rPr>
            <a:t>1</a:t>
          </a:r>
          <a:r>
            <a:rPr lang="en-US" sz="1300" baseline="30000" dirty="0" err="1" smtClean="0">
              <a:latin typeface="+mn-lt"/>
            </a:rPr>
            <a:t>st</a:t>
          </a:r>
          <a:r>
            <a:rPr lang="en-US" sz="1300" dirty="0" smtClean="0">
              <a:latin typeface="+mn-lt"/>
            </a:rPr>
            <a:t> Transnational Workshop </a:t>
          </a:r>
          <a:r>
            <a:rPr lang="el-GR" sz="1300" dirty="0" smtClean="0">
              <a:latin typeface="+mn-lt"/>
            </a:rPr>
            <a:t> (16-20 </a:t>
          </a:r>
          <a:r>
            <a:rPr lang="en-US" sz="1300" dirty="0" smtClean="0">
              <a:latin typeface="+mn-lt"/>
            </a:rPr>
            <a:t>September 2013, Tallin,  Estonia</a:t>
          </a:r>
          <a:r>
            <a:rPr lang="el-GR" sz="1300" dirty="0" smtClean="0">
              <a:latin typeface="+mn-lt"/>
            </a:rPr>
            <a:t>)</a:t>
          </a:r>
          <a:endParaRPr lang="en-US" sz="1300" dirty="0">
            <a:latin typeface="+mn-lt"/>
          </a:endParaRPr>
        </a:p>
      </dgm:t>
    </dgm:pt>
    <dgm:pt modelId="{13DF12C5-BA64-4703-9868-C9391A2F0C56}" type="parTrans" cxnId="{06444B7D-1D76-4C9C-BAC4-8860BB49C251}">
      <dgm:prSet/>
      <dgm:spPr/>
      <dgm:t>
        <a:bodyPr/>
        <a:lstStyle/>
        <a:p>
          <a:endParaRPr lang="en-US"/>
        </a:p>
      </dgm:t>
    </dgm:pt>
    <dgm:pt modelId="{1A612636-8E88-4A2A-9838-7C269F6EF074}" type="sibTrans" cxnId="{06444B7D-1D76-4C9C-BAC4-8860BB49C251}">
      <dgm:prSet/>
      <dgm:spPr/>
      <dgm:t>
        <a:bodyPr/>
        <a:lstStyle/>
        <a:p>
          <a:endParaRPr lang="en-US"/>
        </a:p>
      </dgm:t>
    </dgm:pt>
    <dgm:pt modelId="{B7757398-A429-4979-8F52-98ABB2224EFC}">
      <dgm:prSet custT="1"/>
      <dgm:spPr/>
      <dgm:t>
        <a:bodyPr/>
        <a:lstStyle/>
        <a:p>
          <a:pPr rtl="0"/>
          <a:r>
            <a:rPr lang="el-GR" sz="1300" dirty="0" smtClean="0">
              <a:latin typeface="+mn-lt"/>
            </a:rPr>
            <a:t>2</a:t>
          </a:r>
          <a:r>
            <a:rPr lang="en-US" sz="1300" baseline="30000" dirty="0" err="1" smtClean="0">
              <a:latin typeface="+mn-lt"/>
            </a:rPr>
            <a:t>nd</a:t>
          </a:r>
          <a:r>
            <a:rPr lang="en-US" sz="1300" dirty="0" smtClean="0">
              <a:latin typeface="+mn-lt"/>
            </a:rPr>
            <a:t> Transnational Workshop </a:t>
          </a:r>
          <a:r>
            <a:rPr lang="el-GR" sz="1300" dirty="0" smtClean="0">
              <a:latin typeface="+mn-lt"/>
            </a:rPr>
            <a:t>  (2-</a:t>
          </a:r>
          <a:r>
            <a:rPr lang="en-US" sz="1300" dirty="0" smtClean="0">
              <a:latin typeface="+mn-lt"/>
            </a:rPr>
            <a:t>5 June</a:t>
          </a:r>
          <a:r>
            <a:rPr lang="el-GR" sz="1300" dirty="0" smtClean="0">
              <a:latin typeface="+mn-lt"/>
            </a:rPr>
            <a:t> 2014, </a:t>
          </a:r>
          <a:r>
            <a:rPr lang="en-US" sz="1300" dirty="0" smtClean="0">
              <a:latin typeface="+mn-lt"/>
            </a:rPr>
            <a:t>Athens, Greece</a:t>
          </a:r>
          <a:r>
            <a:rPr lang="el-GR" sz="1300" dirty="0" smtClean="0">
              <a:latin typeface="+mn-lt"/>
            </a:rPr>
            <a:t>)</a:t>
          </a:r>
          <a:endParaRPr lang="en-US" sz="1300" dirty="0">
            <a:latin typeface="+mn-lt"/>
          </a:endParaRPr>
        </a:p>
      </dgm:t>
    </dgm:pt>
    <dgm:pt modelId="{78F08D9D-7DCB-4683-A135-DAC13FEE2DE9}" type="parTrans" cxnId="{190B0DC0-6CB8-4FCE-84F9-DD9C317AA27C}">
      <dgm:prSet/>
      <dgm:spPr/>
      <dgm:t>
        <a:bodyPr/>
        <a:lstStyle/>
        <a:p>
          <a:endParaRPr lang="en-US"/>
        </a:p>
      </dgm:t>
    </dgm:pt>
    <dgm:pt modelId="{E7CFD647-4E9A-4E24-811F-0D8E7C797C10}" type="sibTrans" cxnId="{190B0DC0-6CB8-4FCE-84F9-DD9C317AA27C}">
      <dgm:prSet/>
      <dgm:spPr/>
      <dgm:t>
        <a:bodyPr/>
        <a:lstStyle/>
        <a:p>
          <a:endParaRPr lang="en-US"/>
        </a:p>
      </dgm:t>
    </dgm:pt>
    <dgm:pt modelId="{90486420-5D5C-44DB-9965-94BE6EF252DE}">
      <dgm:prSet custT="1"/>
      <dgm:spPr/>
      <dgm:t>
        <a:bodyPr/>
        <a:lstStyle/>
        <a:p>
          <a:pPr rtl="0"/>
          <a:endParaRPr lang="el-GR" sz="1200" dirty="0">
            <a:latin typeface="+mn-lt"/>
          </a:endParaRPr>
        </a:p>
      </dgm:t>
    </dgm:pt>
    <dgm:pt modelId="{1F420560-2B38-4735-8CD6-57546D47489C}" type="parTrans" cxnId="{530615F4-ED12-44B8-AADB-6F6A77AA592F}">
      <dgm:prSet/>
      <dgm:spPr/>
      <dgm:t>
        <a:bodyPr/>
        <a:lstStyle/>
        <a:p>
          <a:endParaRPr lang="en-US"/>
        </a:p>
      </dgm:t>
    </dgm:pt>
    <dgm:pt modelId="{E76258F6-7022-42C0-AE2D-B9283AA989E6}" type="sibTrans" cxnId="{530615F4-ED12-44B8-AADB-6F6A77AA592F}">
      <dgm:prSet/>
      <dgm:spPr/>
      <dgm:t>
        <a:bodyPr/>
        <a:lstStyle/>
        <a:p>
          <a:endParaRPr lang="en-US"/>
        </a:p>
      </dgm:t>
    </dgm:pt>
    <dgm:pt modelId="{43BDB8DD-2696-4630-A482-96149799C762}">
      <dgm:prSet/>
      <dgm:spPr/>
      <dgm:t>
        <a:bodyPr/>
        <a:lstStyle/>
        <a:p>
          <a:pPr rtl="0"/>
          <a:r>
            <a:rPr lang="en-US" dirty="0" smtClean="0"/>
            <a:t>Design and Implementation of Local Action Strategy/Campaign</a:t>
          </a:r>
          <a:endParaRPr lang="el-GR" dirty="0"/>
        </a:p>
      </dgm:t>
    </dgm:pt>
    <dgm:pt modelId="{6D2BEFC9-3213-436D-A5A8-E760B0F6D465}" type="parTrans" cxnId="{528970B9-1F49-4C50-B740-80AE13D9173B}">
      <dgm:prSet/>
      <dgm:spPr/>
      <dgm:t>
        <a:bodyPr/>
        <a:lstStyle/>
        <a:p>
          <a:endParaRPr lang="en-US"/>
        </a:p>
      </dgm:t>
    </dgm:pt>
    <dgm:pt modelId="{9E26C078-94C5-4253-BA3B-653350EAD200}" type="sibTrans" cxnId="{528970B9-1F49-4C50-B740-80AE13D9173B}">
      <dgm:prSet/>
      <dgm:spPr/>
      <dgm:t>
        <a:bodyPr/>
        <a:lstStyle/>
        <a:p>
          <a:endParaRPr lang="en-US"/>
        </a:p>
      </dgm:t>
    </dgm:pt>
    <dgm:pt modelId="{43F2C350-1624-45AD-B41C-3CFBE98CE03A}">
      <dgm:prSet/>
      <dgm:spPr/>
      <dgm:t>
        <a:bodyPr/>
        <a:lstStyle/>
        <a:p>
          <a:pPr algn="l" rtl="0"/>
          <a:endParaRPr lang="el-GR" sz="800" dirty="0"/>
        </a:p>
      </dgm:t>
    </dgm:pt>
    <dgm:pt modelId="{0A1AB751-733B-4C40-AA95-A1CA6887975A}" type="parTrans" cxnId="{79C55824-6E76-4DF0-859B-4BA8C4660CC7}">
      <dgm:prSet/>
      <dgm:spPr/>
      <dgm:t>
        <a:bodyPr/>
        <a:lstStyle/>
        <a:p>
          <a:endParaRPr lang="en-US"/>
        </a:p>
      </dgm:t>
    </dgm:pt>
    <dgm:pt modelId="{13B5A91C-0348-4B70-A9D1-CEBDB209073B}" type="sibTrans" cxnId="{79C55824-6E76-4DF0-859B-4BA8C4660CC7}">
      <dgm:prSet/>
      <dgm:spPr/>
      <dgm:t>
        <a:bodyPr/>
        <a:lstStyle/>
        <a:p>
          <a:endParaRPr lang="en-US"/>
        </a:p>
      </dgm:t>
    </dgm:pt>
    <dgm:pt modelId="{9B83C5D7-CCAF-4D87-BAEE-3D74F52A1055}">
      <dgm:prSet custT="1"/>
      <dgm:spPr/>
      <dgm:t>
        <a:bodyPr/>
        <a:lstStyle/>
        <a:p>
          <a:pPr algn="ctr" rtl="0"/>
          <a:endParaRPr lang="el-GR" sz="1200" dirty="0"/>
        </a:p>
      </dgm:t>
    </dgm:pt>
    <dgm:pt modelId="{03CA6399-429C-4694-BD54-03D6B6B7E8D5}" type="parTrans" cxnId="{18D13CCA-9188-4719-9BB1-2DF09A7F9D65}">
      <dgm:prSet/>
      <dgm:spPr/>
      <dgm:t>
        <a:bodyPr/>
        <a:lstStyle/>
        <a:p>
          <a:endParaRPr lang="en-US"/>
        </a:p>
      </dgm:t>
    </dgm:pt>
    <dgm:pt modelId="{82866C72-0937-4B05-923A-578E3D717A90}" type="sibTrans" cxnId="{18D13CCA-9188-4719-9BB1-2DF09A7F9D65}">
      <dgm:prSet/>
      <dgm:spPr/>
      <dgm:t>
        <a:bodyPr/>
        <a:lstStyle/>
        <a:p>
          <a:endParaRPr lang="en-US"/>
        </a:p>
      </dgm:t>
    </dgm:pt>
    <dgm:pt modelId="{06A03703-74C7-41CB-A413-83604673EBB0}">
      <dgm:prSet/>
      <dgm:spPr/>
      <dgm:t>
        <a:bodyPr/>
        <a:lstStyle/>
        <a:p>
          <a:pPr rtl="0"/>
          <a:r>
            <a:rPr lang="en-US" dirty="0" smtClean="0"/>
            <a:t>Candidate support program</a:t>
          </a:r>
          <a:endParaRPr lang="en-US" dirty="0"/>
        </a:p>
      </dgm:t>
    </dgm:pt>
    <dgm:pt modelId="{0824C2B7-DCDD-4B41-83E6-65807FCE12FB}" type="parTrans" cxnId="{0A387F8C-79D4-450D-A0F5-1DFB50E58C30}">
      <dgm:prSet/>
      <dgm:spPr/>
      <dgm:t>
        <a:bodyPr/>
        <a:lstStyle/>
        <a:p>
          <a:endParaRPr lang="en-US"/>
        </a:p>
      </dgm:t>
    </dgm:pt>
    <dgm:pt modelId="{82C00440-4A48-49F2-9460-B21F2F2A5C2C}" type="sibTrans" cxnId="{0A387F8C-79D4-450D-A0F5-1DFB50E58C30}">
      <dgm:prSet/>
      <dgm:spPr/>
      <dgm:t>
        <a:bodyPr/>
        <a:lstStyle/>
        <a:p>
          <a:endParaRPr lang="en-US"/>
        </a:p>
      </dgm:t>
    </dgm:pt>
    <dgm:pt modelId="{FBD58E2B-E2A1-409C-83D5-09B651A7F860}">
      <dgm:prSet custT="1"/>
      <dgm:spPr/>
      <dgm:t>
        <a:bodyPr/>
        <a:lstStyle/>
        <a:p>
          <a:pPr rtl="0"/>
          <a:r>
            <a:rPr lang="en-US" sz="1300" dirty="0" smtClean="0"/>
            <a:t>Market Research/Web survey</a:t>
          </a:r>
          <a:endParaRPr lang="en-US" sz="1300" dirty="0"/>
        </a:p>
      </dgm:t>
    </dgm:pt>
    <dgm:pt modelId="{26845865-7B65-46B8-A245-82918ED77648}" type="parTrans" cxnId="{EAEAF221-0B0B-4085-8F2C-E52B0D75B308}">
      <dgm:prSet/>
      <dgm:spPr/>
      <dgm:t>
        <a:bodyPr/>
        <a:lstStyle/>
        <a:p>
          <a:endParaRPr lang="en-US"/>
        </a:p>
      </dgm:t>
    </dgm:pt>
    <dgm:pt modelId="{25A213E4-ACBC-42CB-B85B-BBEFF1007F27}" type="sibTrans" cxnId="{EAEAF221-0B0B-4085-8F2C-E52B0D75B308}">
      <dgm:prSet/>
      <dgm:spPr/>
      <dgm:t>
        <a:bodyPr/>
        <a:lstStyle/>
        <a:p>
          <a:endParaRPr lang="en-US"/>
        </a:p>
      </dgm:t>
    </dgm:pt>
    <dgm:pt modelId="{5E1EFE70-6CBD-41E3-B23F-55622EA94ADD}">
      <dgm:prSet custT="1"/>
      <dgm:spPr/>
      <dgm:t>
        <a:bodyPr/>
        <a:lstStyle/>
        <a:p>
          <a:pPr algn="ctr" rtl="0"/>
          <a:r>
            <a:rPr lang="en-US" sz="1300" dirty="0" smtClean="0"/>
            <a:t>Design  completed / Implementation almost completed </a:t>
          </a:r>
          <a:endParaRPr lang="en-US" sz="1300" dirty="0"/>
        </a:p>
      </dgm:t>
    </dgm:pt>
    <dgm:pt modelId="{C06A2009-ACF4-4476-B42D-0042A2D578E6}" type="parTrans" cxnId="{726F883C-889D-4721-B6F2-5DA382570A6E}">
      <dgm:prSet/>
      <dgm:spPr/>
      <dgm:t>
        <a:bodyPr/>
        <a:lstStyle/>
        <a:p>
          <a:endParaRPr lang="en-US"/>
        </a:p>
      </dgm:t>
    </dgm:pt>
    <dgm:pt modelId="{AFCC0683-6A73-488B-A243-2CF72B6D57ED}" type="sibTrans" cxnId="{726F883C-889D-4721-B6F2-5DA382570A6E}">
      <dgm:prSet/>
      <dgm:spPr/>
      <dgm:t>
        <a:bodyPr/>
        <a:lstStyle/>
        <a:p>
          <a:endParaRPr lang="en-US"/>
        </a:p>
      </dgm:t>
    </dgm:pt>
    <dgm:pt modelId="{40CA1DAF-B8C2-4919-BDE9-C3F913E49268}">
      <dgm:prSet custT="1"/>
      <dgm:spPr/>
      <dgm:t>
        <a:bodyPr/>
        <a:lstStyle/>
        <a:p>
          <a:pPr rtl="0"/>
          <a:r>
            <a:rPr lang="en-US" sz="1300" dirty="0" smtClean="0"/>
            <a:t>Training Program for Women Candidates and Potential Candidates (16-17 January 2014)</a:t>
          </a:r>
          <a:endParaRPr lang="en-US" sz="1300" dirty="0"/>
        </a:p>
      </dgm:t>
    </dgm:pt>
    <dgm:pt modelId="{FB012D01-C00C-4A0C-B3BF-EFD7706139AD}" type="parTrans" cxnId="{5627DCD9-393D-4140-9BEC-C11FDFCF461C}">
      <dgm:prSet/>
      <dgm:spPr/>
      <dgm:t>
        <a:bodyPr/>
        <a:lstStyle/>
        <a:p>
          <a:endParaRPr lang="en-US"/>
        </a:p>
      </dgm:t>
    </dgm:pt>
    <dgm:pt modelId="{E7A011E1-1CC6-4F6D-A1EE-EA996392A103}" type="sibTrans" cxnId="{5627DCD9-393D-4140-9BEC-C11FDFCF461C}">
      <dgm:prSet/>
      <dgm:spPr/>
      <dgm:t>
        <a:bodyPr/>
        <a:lstStyle/>
        <a:p>
          <a:endParaRPr lang="en-US"/>
        </a:p>
      </dgm:t>
    </dgm:pt>
    <dgm:pt modelId="{34F39D7E-2F09-4DBF-A562-07EC4723D0FB}" type="pres">
      <dgm:prSet presAssocID="{BFA39C5C-FA4E-447B-8412-BA0C8B7851CF}" presName="Name0" presStyleCnt="0">
        <dgm:presLayoutVars>
          <dgm:dir/>
          <dgm:animLvl val="lvl"/>
          <dgm:resizeHandles val="exact"/>
        </dgm:presLayoutVars>
      </dgm:prSet>
      <dgm:spPr/>
      <dgm:t>
        <a:bodyPr/>
        <a:lstStyle/>
        <a:p>
          <a:endParaRPr lang="en-US"/>
        </a:p>
      </dgm:t>
    </dgm:pt>
    <dgm:pt modelId="{A1BC2BFC-05C0-46D2-ABA4-A4FF35E59991}" type="pres">
      <dgm:prSet presAssocID="{850CC26B-736C-4303-BA0A-EED22B3CC1A9}" presName="linNode" presStyleCnt="0"/>
      <dgm:spPr/>
    </dgm:pt>
    <dgm:pt modelId="{C625558F-0A6D-44CC-9DCF-60C8BDA5A65C}" type="pres">
      <dgm:prSet presAssocID="{850CC26B-736C-4303-BA0A-EED22B3CC1A9}" presName="parentText" presStyleLbl="node1" presStyleIdx="0" presStyleCnt="5">
        <dgm:presLayoutVars>
          <dgm:chMax val="1"/>
          <dgm:bulletEnabled val="1"/>
        </dgm:presLayoutVars>
      </dgm:prSet>
      <dgm:spPr/>
      <dgm:t>
        <a:bodyPr/>
        <a:lstStyle/>
        <a:p>
          <a:endParaRPr lang="en-US"/>
        </a:p>
      </dgm:t>
    </dgm:pt>
    <dgm:pt modelId="{C7516817-DC44-4E6F-8610-A01D49E3319A}" type="pres">
      <dgm:prSet presAssocID="{5B7EFDC9-CD16-4582-A024-84CF255026BA}" presName="sp" presStyleCnt="0"/>
      <dgm:spPr/>
    </dgm:pt>
    <dgm:pt modelId="{21F52153-6C9A-4165-9C81-863874BC7A88}" type="pres">
      <dgm:prSet presAssocID="{CB64BE40-10A1-46F7-ACCA-B0DBDCAAE936}" presName="linNode" presStyleCnt="0"/>
      <dgm:spPr/>
    </dgm:pt>
    <dgm:pt modelId="{8BD8957D-8B07-4CDB-AA52-50FCE9BEBC1C}" type="pres">
      <dgm:prSet presAssocID="{CB64BE40-10A1-46F7-ACCA-B0DBDCAAE936}" presName="parentText" presStyleLbl="node1" presStyleIdx="1" presStyleCnt="5">
        <dgm:presLayoutVars>
          <dgm:chMax val="1"/>
          <dgm:bulletEnabled val="1"/>
        </dgm:presLayoutVars>
      </dgm:prSet>
      <dgm:spPr/>
      <dgm:t>
        <a:bodyPr/>
        <a:lstStyle/>
        <a:p>
          <a:endParaRPr lang="en-US"/>
        </a:p>
      </dgm:t>
    </dgm:pt>
    <dgm:pt modelId="{61D98658-8D7C-4299-9A92-29F92B3017D3}" type="pres">
      <dgm:prSet presAssocID="{CB64BE40-10A1-46F7-ACCA-B0DBDCAAE936}" presName="descendantText" presStyleLbl="alignAccFollowNode1" presStyleIdx="0" presStyleCnt="4" custLinFactNeighborX="308" custLinFactNeighborY="-6896">
        <dgm:presLayoutVars>
          <dgm:bulletEnabled val="1"/>
        </dgm:presLayoutVars>
      </dgm:prSet>
      <dgm:spPr/>
      <dgm:t>
        <a:bodyPr/>
        <a:lstStyle/>
        <a:p>
          <a:endParaRPr lang="en-US"/>
        </a:p>
      </dgm:t>
    </dgm:pt>
    <dgm:pt modelId="{64570418-5D73-4F1E-8F3B-3782D8EB548C}" type="pres">
      <dgm:prSet presAssocID="{DB31998B-615B-424F-8732-7BB89DB1B86F}" presName="sp" presStyleCnt="0"/>
      <dgm:spPr/>
    </dgm:pt>
    <dgm:pt modelId="{7D4E2E6C-B5FC-4B41-88EA-AE0F4F120589}" type="pres">
      <dgm:prSet presAssocID="{FE747128-ECD5-4188-80C5-82BF4F095582}" presName="linNode" presStyleCnt="0"/>
      <dgm:spPr/>
    </dgm:pt>
    <dgm:pt modelId="{23C43724-4579-4FF2-8EA0-3891C0EEF314}" type="pres">
      <dgm:prSet presAssocID="{FE747128-ECD5-4188-80C5-82BF4F095582}" presName="parentText" presStyleLbl="node1" presStyleIdx="2" presStyleCnt="5" custScaleY="121116">
        <dgm:presLayoutVars>
          <dgm:chMax val="1"/>
          <dgm:bulletEnabled val="1"/>
        </dgm:presLayoutVars>
      </dgm:prSet>
      <dgm:spPr/>
      <dgm:t>
        <a:bodyPr/>
        <a:lstStyle/>
        <a:p>
          <a:endParaRPr lang="en-US"/>
        </a:p>
      </dgm:t>
    </dgm:pt>
    <dgm:pt modelId="{ED3DFB26-27D6-4EC1-B592-D5D300C03E87}" type="pres">
      <dgm:prSet presAssocID="{FE747128-ECD5-4188-80C5-82BF4F095582}" presName="descendantText" presStyleLbl="alignAccFollowNode1" presStyleIdx="1" presStyleCnt="4" custScaleY="144555">
        <dgm:presLayoutVars>
          <dgm:bulletEnabled val="1"/>
        </dgm:presLayoutVars>
      </dgm:prSet>
      <dgm:spPr/>
      <dgm:t>
        <a:bodyPr/>
        <a:lstStyle/>
        <a:p>
          <a:endParaRPr lang="en-US"/>
        </a:p>
      </dgm:t>
    </dgm:pt>
    <dgm:pt modelId="{838AD9C8-4C86-49E7-9BAF-11EB7874934B}" type="pres">
      <dgm:prSet presAssocID="{56A572DA-3FDA-40BC-BF2A-381BFCE98D85}" presName="sp" presStyleCnt="0"/>
      <dgm:spPr/>
    </dgm:pt>
    <dgm:pt modelId="{88FCA4F6-EBEC-4534-9ECE-F8342046D0C1}" type="pres">
      <dgm:prSet presAssocID="{43BDB8DD-2696-4630-A482-96149799C762}" presName="linNode" presStyleCnt="0"/>
      <dgm:spPr/>
    </dgm:pt>
    <dgm:pt modelId="{7C776875-0623-4EFE-8224-A558BB0856A3}" type="pres">
      <dgm:prSet presAssocID="{43BDB8DD-2696-4630-A482-96149799C762}" presName="parentText" presStyleLbl="node1" presStyleIdx="3" presStyleCnt="5">
        <dgm:presLayoutVars>
          <dgm:chMax val="1"/>
          <dgm:bulletEnabled val="1"/>
        </dgm:presLayoutVars>
      </dgm:prSet>
      <dgm:spPr/>
      <dgm:t>
        <a:bodyPr/>
        <a:lstStyle/>
        <a:p>
          <a:endParaRPr lang="en-US"/>
        </a:p>
      </dgm:t>
    </dgm:pt>
    <dgm:pt modelId="{84C04FD9-3107-4671-8B1B-AB294C86C1F4}" type="pres">
      <dgm:prSet presAssocID="{43BDB8DD-2696-4630-A482-96149799C762}" presName="descendantText" presStyleLbl="alignAccFollowNode1" presStyleIdx="2" presStyleCnt="4">
        <dgm:presLayoutVars>
          <dgm:bulletEnabled val="1"/>
        </dgm:presLayoutVars>
      </dgm:prSet>
      <dgm:spPr/>
      <dgm:t>
        <a:bodyPr/>
        <a:lstStyle/>
        <a:p>
          <a:endParaRPr lang="en-US"/>
        </a:p>
      </dgm:t>
    </dgm:pt>
    <dgm:pt modelId="{363D2186-EDBC-431E-80B1-4018BAC9700D}" type="pres">
      <dgm:prSet presAssocID="{9E26C078-94C5-4253-BA3B-653350EAD200}" presName="sp" presStyleCnt="0"/>
      <dgm:spPr/>
    </dgm:pt>
    <dgm:pt modelId="{14FA3300-46F3-4E1A-A193-5F96299500FE}" type="pres">
      <dgm:prSet presAssocID="{06A03703-74C7-41CB-A413-83604673EBB0}" presName="linNode" presStyleCnt="0"/>
      <dgm:spPr/>
    </dgm:pt>
    <dgm:pt modelId="{D2F5F45C-7AEA-44AB-BAC6-47FC1C36735E}" type="pres">
      <dgm:prSet presAssocID="{06A03703-74C7-41CB-A413-83604673EBB0}" presName="parentText" presStyleLbl="node1" presStyleIdx="4" presStyleCnt="5">
        <dgm:presLayoutVars>
          <dgm:chMax val="1"/>
          <dgm:bulletEnabled val="1"/>
        </dgm:presLayoutVars>
      </dgm:prSet>
      <dgm:spPr/>
      <dgm:t>
        <a:bodyPr/>
        <a:lstStyle/>
        <a:p>
          <a:endParaRPr lang="en-US"/>
        </a:p>
      </dgm:t>
    </dgm:pt>
    <dgm:pt modelId="{FE516936-26CA-45AC-899D-C90FCFC666D9}" type="pres">
      <dgm:prSet presAssocID="{06A03703-74C7-41CB-A413-83604673EBB0}" presName="descendantText" presStyleLbl="alignAccFollowNode1" presStyleIdx="3" presStyleCnt="4">
        <dgm:presLayoutVars>
          <dgm:bulletEnabled val="1"/>
        </dgm:presLayoutVars>
      </dgm:prSet>
      <dgm:spPr/>
      <dgm:t>
        <a:bodyPr/>
        <a:lstStyle/>
        <a:p>
          <a:endParaRPr lang="en-US"/>
        </a:p>
      </dgm:t>
    </dgm:pt>
  </dgm:ptLst>
  <dgm:cxnLst>
    <dgm:cxn modelId="{23200973-D93A-41F2-8852-90FE79017D83}" srcId="{CB64BE40-10A1-46F7-ACCA-B0DBDCAAE936}" destId="{7CDD9AE0-39CB-4FB5-8106-77721A7607AE}" srcOrd="0" destOrd="0" parTransId="{E0ACC500-AB14-492A-BFF5-3A46E6454A50}" sibTransId="{C1BA870F-953A-493B-ABE9-07290B5F0B2A}"/>
    <dgm:cxn modelId="{726F883C-889D-4721-B6F2-5DA382570A6E}" srcId="{43BDB8DD-2696-4630-A482-96149799C762}" destId="{5E1EFE70-6CBD-41E3-B23F-55622EA94ADD}" srcOrd="1" destOrd="0" parTransId="{C06A2009-ACF4-4476-B42D-0042A2D578E6}" sibTransId="{AFCC0683-6A73-488B-A243-2CF72B6D57ED}"/>
    <dgm:cxn modelId="{EAEAF221-0B0B-4085-8F2C-E52B0D75B308}" srcId="{06A03703-74C7-41CB-A413-83604673EBB0}" destId="{FBD58E2B-E2A1-409C-83D5-09B651A7F860}" srcOrd="0" destOrd="0" parTransId="{26845865-7B65-46B8-A245-82918ED77648}" sibTransId="{25A213E4-ACBC-42CB-B85B-BBEFF1007F27}"/>
    <dgm:cxn modelId="{7BC8AD1B-DB59-418F-B6B8-93909DD62F87}" srcId="{BFA39C5C-FA4E-447B-8412-BA0C8B7851CF}" destId="{CB64BE40-10A1-46F7-ACCA-B0DBDCAAE936}" srcOrd="1" destOrd="0" parTransId="{48C1AC48-0C0B-4CE4-B22D-2EA7E332F2A3}" sibTransId="{DB31998B-615B-424F-8732-7BB89DB1B86F}"/>
    <dgm:cxn modelId="{5627DCD9-393D-4140-9BEC-C11FDFCF461C}" srcId="{06A03703-74C7-41CB-A413-83604673EBB0}" destId="{40CA1DAF-B8C2-4919-BDE9-C3F913E49268}" srcOrd="1" destOrd="0" parTransId="{FB012D01-C00C-4A0C-B3BF-EFD7706139AD}" sibTransId="{E7A011E1-1CC6-4F6D-A1EE-EA996392A103}"/>
    <dgm:cxn modelId="{528970B9-1F49-4C50-B740-80AE13D9173B}" srcId="{BFA39C5C-FA4E-447B-8412-BA0C8B7851CF}" destId="{43BDB8DD-2696-4630-A482-96149799C762}" srcOrd="3" destOrd="0" parTransId="{6D2BEFC9-3213-436D-A5A8-E760B0F6D465}" sibTransId="{9E26C078-94C5-4253-BA3B-653350EAD200}"/>
    <dgm:cxn modelId="{530615F4-ED12-44B8-AADB-6F6A77AA592F}" srcId="{FE747128-ECD5-4188-80C5-82BF4F095582}" destId="{90486420-5D5C-44DB-9965-94BE6EF252DE}" srcOrd="2" destOrd="0" parTransId="{1F420560-2B38-4735-8CD6-57546D47489C}" sibTransId="{E76258F6-7022-42C0-AE2D-B9283AA989E6}"/>
    <dgm:cxn modelId="{B8D84003-6BD5-4630-AE4F-702DF24C068A}" type="presOf" srcId="{FBD58E2B-E2A1-409C-83D5-09B651A7F860}" destId="{FE516936-26CA-45AC-899D-C90FCFC666D9}" srcOrd="0" destOrd="0" presId="urn:microsoft.com/office/officeart/2005/8/layout/vList5"/>
    <dgm:cxn modelId="{C6ED119E-F0DF-488E-9183-DA36641C78BB}" type="presOf" srcId="{43BDB8DD-2696-4630-A482-96149799C762}" destId="{7C776875-0623-4EFE-8224-A558BB0856A3}" srcOrd="0" destOrd="0" presId="urn:microsoft.com/office/officeart/2005/8/layout/vList5"/>
    <dgm:cxn modelId="{85C103C0-E581-4C5B-912E-A0C027F121AB}" type="presOf" srcId="{B7757398-A429-4979-8F52-98ABB2224EFC}" destId="{ED3DFB26-27D6-4EC1-B592-D5D300C03E87}" srcOrd="0" destOrd="1" presId="urn:microsoft.com/office/officeart/2005/8/layout/vList5"/>
    <dgm:cxn modelId="{18600A2C-3694-463D-A822-18A0BFFF4540}" type="presOf" srcId="{5E1EFE70-6CBD-41E3-B23F-55622EA94ADD}" destId="{84C04FD9-3107-4671-8B1B-AB294C86C1F4}" srcOrd="0" destOrd="1" presId="urn:microsoft.com/office/officeart/2005/8/layout/vList5"/>
    <dgm:cxn modelId="{5A285886-D9D3-4469-8A9B-1B58831778BB}" type="presOf" srcId="{40CA1DAF-B8C2-4919-BDE9-C3F913E49268}" destId="{FE516936-26CA-45AC-899D-C90FCFC666D9}" srcOrd="0" destOrd="1" presId="urn:microsoft.com/office/officeart/2005/8/layout/vList5"/>
    <dgm:cxn modelId="{0A387F8C-79D4-450D-A0F5-1DFB50E58C30}" srcId="{BFA39C5C-FA4E-447B-8412-BA0C8B7851CF}" destId="{06A03703-74C7-41CB-A413-83604673EBB0}" srcOrd="4" destOrd="0" parTransId="{0824C2B7-DCDD-4B41-83E6-65807FCE12FB}" sibTransId="{82C00440-4A48-49F2-9460-B21F2F2A5C2C}"/>
    <dgm:cxn modelId="{C8B6803D-8F8A-43C4-BADD-F000B4F5092E}" type="presOf" srcId="{9B83C5D7-CCAF-4D87-BAEE-3D74F52A1055}" destId="{84C04FD9-3107-4671-8B1B-AB294C86C1F4}" srcOrd="0" destOrd="2" presId="urn:microsoft.com/office/officeart/2005/8/layout/vList5"/>
    <dgm:cxn modelId="{190B0DC0-6CB8-4FCE-84F9-DD9C317AA27C}" srcId="{FE747128-ECD5-4188-80C5-82BF4F095582}" destId="{B7757398-A429-4979-8F52-98ABB2224EFC}" srcOrd="1" destOrd="0" parTransId="{78F08D9D-7DCB-4683-A135-DAC13FEE2DE9}" sibTransId="{E7CFD647-4E9A-4E24-811F-0D8E7C797C10}"/>
    <dgm:cxn modelId="{27B675D9-AC36-437F-91C1-B7A011A961C2}" type="presOf" srcId="{7CDD9AE0-39CB-4FB5-8106-77721A7607AE}" destId="{61D98658-8D7C-4299-9A92-29F92B3017D3}" srcOrd="0" destOrd="0" presId="urn:microsoft.com/office/officeart/2005/8/layout/vList5"/>
    <dgm:cxn modelId="{C5C2909A-8B05-4C18-86F5-8125ED2BCAF2}" type="presOf" srcId="{850CC26B-736C-4303-BA0A-EED22B3CC1A9}" destId="{C625558F-0A6D-44CC-9DCF-60C8BDA5A65C}" srcOrd="0" destOrd="0" presId="urn:microsoft.com/office/officeart/2005/8/layout/vList5"/>
    <dgm:cxn modelId="{15161F75-4553-47AF-A38C-0E73BE7D0870}" srcId="{BFA39C5C-FA4E-447B-8412-BA0C8B7851CF}" destId="{FE747128-ECD5-4188-80C5-82BF4F095582}" srcOrd="2" destOrd="0" parTransId="{2A37920F-0B37-4F91-A201-34AAF49BC7F9}" sibTransId="{56A572DA-3FDA-40BC-BF2A-381BFCE98D85}"/>
    <dgm:cxn modelId="{BC48BE82-5439-459E-A6F8-60872785DA8F}" type="presOf" srcId="{90486420-5D5C-44DB-9965-94BE6EF252DE}" destId="{ED3DFB26-27D6-4EC1-B592-D5D300C03E87}" srcOrd="0" destOrd="2" presId="urn:microsoft.com/office/officeart/2005/8/layout/vList5"/>
    <dgm:cxn modelId="{92C806E4-DD5A-4547-8BA0-DB90DEDA091F}" srcId="{BFA39C5C-FA4E-447B-8412-BA0C8B7851CF}" destId="{850CC26B-736C-4303-BA0A-EED22B3CC1A9}" srcOrd="0" destOrd="0" parTransId="{6F32D2D4-0DEF-4CF0-B456-3EBFB5D3A186}" sibTransId="{5B7EFDC9-CD16-4582-A024-84CF255026BA}"/>
    <dgm:cxn modelId="{18D13CCA-9188-4719-9BB1-2DF09A7F9D65}" srcId="{43BDB8DD-2696-4630-A482-96149799C762}" destId="{9B83C5D7-CCAF-4D87-BAEE-3D74F52A1055}" srcOrd="2" destOrd="0" parTransId="{03CA6399-429C-4694-BD54-03D6B6B7E8D5}" sibTransId="{82866C72-0937-4B05-923A-578E3D717A90}"/>
    <dgm:cxn modelId="{86DFCD76-85AF-4DDE-A703-FF0005A317FB}" type="presOf" srcId="{FE747128-ECD5-4188-80C5-82BF4F095582}" destId="{23C43724-4579-4FF2-8EA0-3891C0EEF314}" srcOrd="0" destOrd="0" presId="urn:microsoft.com/office/officeart/2005/8/layout/vList5"/>
    <dgm:cxn modelId="{CBBF0B0A-E594-4C74-91CF-63EDD1423135}" type="presOf" srcId="{CB64BE40-10A1-46F7-ACCA-B0DBDCAAE936}" destId="{8BD8957D-8B07-4CDB-AA52-50FCE9BEBC1C}" srcOrd="0" destOrd="0" presId="urn:microsoft.com/office/officeart/2005/8/layout/vList5"/>
    <dgm:cxn modelId="{EAF3A63E-AF82-4C36-A127-C822E59F1721}" type="presOf" srcId="{43F2C350-1624-45AD-B41C-3CFBE98CE03A}" destId="{84C04FD9-3107-4671-8B1B-AB294C86C1F4}" srcOrd="0" destOrd="0" presId="urn:microsoft.com/office/officeart/2005/8/layout/vList5"/>
    <dgm:cxn modelId="{877AE6DE-E284-4970-A1A8-1ACDFBF8397C}" type="presOf" srcId="{BFA39C5C-FA4E-447B-8412-BA0C8B7851CF}" destId="{34F39D7E-2F09-4DBF-A562-07EC4723D0FB}" srcOrd="0" destOrd="0" presId="urn:microsoft.com/office/officeart/2005/8/layout/vList5"/>
    <dgm:cxn modelId="{DFAD1196-58E6-410A-8D56-369796A25BD1}" type="presOf" srcId="{06A03703-74C7-41CB-A413-83604673EBB0}" destId="{D2F5F45C-7AEA-44AB-BAC6-47FC1C36735E}" srcOrd="0" destOrd="0" presId="urn:microsoft.com/office/officeart/2005/8/layout/vList5"/>
    <dgm:cxn modelId="{CA36CDF8-CF9E-4FAE-9BE6-42A78CC43A83}" type="presOf" srcId="{2A766688-6AB2-4128-8FAF-63E136077C66}" destId="{ED3DFB26-27D6-4EC1-B592-D5D300C03E87}" srcOrd="0" destOrd="0" presId="urn:microsoft.com/office/officeart/2005/8/layout/vList5"/>
    <dgm:cxn modelId="{06444B7D-1D76-4C9C-BAC4-8860BB49C251}" srcId="{FE747128-ECD5-4188-80C5-82BF4F095582}" destId="{2A766688-6AB2-4128-8FAF-63E136077C66}" srcOrd="0" destOrd="0" parTransId="{13DF12C5-BA64-4703-9868-C9391A2F0C56}" sibTransId="{1A612636-8E88-4A2A-9838-7C269F6EF074}"/>
    <dgm:cxn modelId="{79C55824-6E76-4DF0-859B-4BA8C4660CC7}" srcId="{43BDB8DD-2696-4630-A482-96149799C762}" destId="{43F2C350-1624-45AD-B41C-3CFBE98CE03A}" srcOrd="0" destOrd="0" parTransId="{0A1AB751-733B-4C40-AA95-A1CA6887975A}" sibTransId="{13B5A91C-0348-4B70-A9D1-CEBDB209073B}"/>
    <dgm:cxn modelId="{EAA4F2F7-1499-4C17-80F4-3BCDC1C9D916}" type="presParOf" srcId="{34F39D7E-2F09-4DBF-A562-07EC4723D0FB}" destId="{A1BC2BFC-05C0-46D2-ABA4-A4FF35E59991}" srcOrd="0" destOrd="0" presId="urn:microsoft.com/office/officeart/2005/8/layout/vList5"/>
    <dgm:cxn modelId="{C20CCD2A-742E-4EB7-9F56-E67C310D3A46}" type="presParOf" srcId="{A1BC2BFC-05C0-46D2-ABA4-A4FF35E59991}" destId="{C625558F-0A6D-44CC-9DCF-60C8BDA5A65C}" srcOrd="0" destOrd="0" presId="urn:microsoft.com/office/officeart/2005/8/layout/vList5"/>
    <dgm:cxn modelId="{B1CE9C4E-79D6-4BA6-90E8-430E80745F01}" type="presParOf" srcId="{34F39D7E-2F09-4DBF-A562-07EC4723D0FB}" destId="{C7516817-DC44-4E6F-8610-A01D49E3319A}" srcOrd="1" destOrd="0" presId="urn:microsoft.com/office/officeart/2005/8/layout/vList5"/>
    <dgm:cxn modelId="{F9F7BCBF-3FEE-4E49-9989-525AC5B22481}" type="presParOf" srcId="{34F39D7E-2F09-4DBF-A562-07EC4723D0FB}" destId="{21F52153-6C9A-4165-9C81-863874BC7A88}" srcOrd="2" destOrd="0" presId="urn:microsoft.com/office/officeart/2005/8/layout/vList5"/>
    <dgm:cxn modelId="{151A2429-34C2-4334-85EB-19DFC7A8E380}" type="presParOf" srcId="{21F52153-6C9A-4165-9C81-863874BC7A88}" destId="{8BD8957D-8B07-4CDB-AA52-50FCE9BEBC1C}" srcOrd="0" destOrd="0" presId="urn:microsoft.com/office/officeart/2005/8/layout/vList5"/>
    <dgm:cxn modelId="{3A7982F4-3F5C-47E5-B98B-8E1FE08F47E5}" type="presParOf" srcId="{21F52153-6C9A-4165-9C81-863874BC7A88}" destId="{61D98658-8D7C-4299-9A92-29F92B3017D3}" srcOrd="1" destOrd="0" presId="urn:microsoft.com/office/officeart/2005/8/layout/vList5"/>
    <dgm:cxn modelId="{627A46A3-DC69-4F64-8D09-0ED46A93FC16}" type="presParOf" srcId="{34F39D7E-2F09-4DBF-A562-07EC4723D0FB}" destId="{64570418-5D73-4F1E-8F3B-3782D8EB548C}" srcOrd="3" destOrd="0" presId="urn:microsoft.com/office/officeart/2005/8/layout/vList5"/>
    <dgm:cxn modelId="{EF29885D-4B84-4FF3-AEB3-E3D26C40C1FD}" type="presParOf" srcId="{34F39D7E-2F09-4DBF-A562-07EC4723D0FB}" destId="{7D4E2E6C-B5FC-4B41-88EA-AE0F4F120589}" srcOrd="4" destOrd="0" presId="urn:microsoft.com/office/officeart/2005/8/layout/vList5"/>
    <dgm:cxn modelId="{7611F2FA-601B-425B-AC5F-647552AC672D}" type="presParOf" srcId="{7D4E2E6C-B5FC-4B41-88EA-AE0F4F120589}" destId="{23C43724-4579-4FF2-8EA0-3891C0EEF314}" srcOrd="0" destOrd="0" presId="urn:microsoft.com/office/officeart/2005/8/layout/vList5"/>
    <dgm:cxn modelId="{695D1BBB-A5A8-44AB-AE2C-0C102B2837E1}" type="presParOf" srcId="{7D4E2E6C-B5FC-4B41-88EA-AE0F4F120589}" destId="{ED3DFB26-27D6-4EC1-B592-D5D300C03E87}" srcOrd="1" destOrd="0" presId="urn:microsoft.com/office/officeart/2005/8/layout/vList5"/>
    <dgm:cxn modelId="{7869B598-52AA-4D20-9E6D-C88FF34BD9AA}" type="presParOf" srcId="{34F39D7E-2F09-4DBF-A562-07EC4723D0FB}" destId="{838AD9C8-4C86-49E7-9BAF-11EB7874934B}" srcOrd="5" destOrd="0" presId="urn:microsoft.com/office/officeart/2005/8/layout/vList5"/>
    <dgm:cxn modelId="{2B47F1D5-C088-43D4-9CC0-0889FDB2E3D1}" type="presParOf" srcId="{34F39D7E-2F09-4DBF-A562-07EC4723D0FB}" destId="{88FCA4F6-EBEC-4534-9ECE-F8342046D0C1}" srcOrd="6" destOrd="0" presId="urn:microsoft.com/office/officeart/2005/8/layout/vList5"/>
    <dgm:cxn modelId="{0E723DF2-44B5-4DE3-82EC-7F6E9E3B70F0}" type="presParOf" srcId="{88FCA4F6-EBEC-4534-9ECE-F8342046D0C1}" destId="{7C776875-0623-4EFE-8224-A558BB0856A3}" srcOrd="0" destOrd="0" presId="urn:microsoft.com/office/officeart/2005/8/layout/vList5"/>
    <dgm:cxn modelId="{D63845CA-5311-43C8-8324-8F50005E8328}" type="presParOf" srcId="{88FCA4F6-EBEC-4534-9ECE-F8342046D0C1}" destId="{84C04FD9-3107-4671-8B1B-AB294C86C1F4}" srcOrd="1" destOrd="0" presId="urn:microsoft.com/office/officeart/2005/8/layout/vList5"/>
    <dgm:cxn modelId="{C321FBE4-7BC3-4FC4-BED3-90A2EE9F79C3}" type="presParOf" srcId="{34F39D7E-2F09-4DBF-A562-07EC4723D0FB}" destId="{363D2186-EDBC-431E-80B1-4018BAC9700D}" srcOrd="7" destOrd="0" presId="urn:microsoft.com/office/officeart/2005/8/layout/vList5"/>
    <dgm:cxn modelId="{7655EDC4-51B7-4315-B0C6-A140DD09CE0A}" type="presParOf" srcId="{34F39D7E-2F09-4DBF-A562-07EC4723D0FB}" destId="{14FA3300-46F3-4E1A-A193-5F96299500FE}" srcOrd="8" destOrd="0" presId="urn:microsoft.com/office/officeart/2005/8/layout/vList5"/>
    <dgm:cxn modelId="{6D992EAC-6E93-47E1-944F-C9A7A7C4D02F}" type="presParOf" srcId="{14FA3300-46F3-4E1A-A193-5F96299500FE}" destId="{D2F5F45C-7AEA-44AB-BAC6-47FC1C36735E}" srcOrd="0" destOrd="0" presId="urn:microsoft.com/office/officeart/2005/8/layout/vList5"/>
    <dgm:cxn modelId="{6E33EDBA-D0BB-4C83-B3ED-E02F5BECE1CC}" type="presParOf" srcId="{14FA3300-46F3-4E1A-A193-5F96299500FE}" destId="{FE516936-26CA-45AC-899D-C90FCFC666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D9831-B798-4C9D-A13D-EEC6FB58D6DA}" type="doc">
      <dgm:prSet loTypeId="urn:microsoft.com/office/officeart/2005/8/layout/pyramid2" loCatId="list" qsTypeId="urn:microsoft.com/office/officeart/2005/8/quickstyle/simple1" qsCatId="simple" csTypeId="urn:microsoft.com/office/officeart/2005/8/colors/accent2_5" csCatId="accent2" phldr="1"/>
      <dgm:spPr/>
    </dgm:pt>
    <dgm:pt modelId="{EA6CA4ED-22CC-49EE-9ED9-6E6A3A1FBF09}">
      <dgm:prSet phldrT="[Text]" custT="1"/>
      <dgm:spPr/>
      <dgm:t>
        <a:bodyPr/>
        <a:lstStyle/>
        <a:p>
          <a:r>
            <a:rPr lang="en-US" sz="1800" dirty="0" smtClean="0"/>
            <a:t>Awareness Raising Activities</a:t>
          </a:r>
          <a:endParaRPr lang="en-US" sz="1800" dirty="0"/>
        </a:p>
      </dgm:t>
    </dgm:pt>
    <dgm:pt modelId="{48EF9A0F-34A5-429E-A129-D48FD5ED82D0}" type="parTrans" cxnId="{98EE65E8-E0D4-439E-97AA-0313AC5D4533}">
      <dgm:prSet/>
      <dgm:spPr/>
      <dgm:t>
        <a:bodyPr/>
        <a:lstStyle/>
        <a:p>
          <a:endParaRPr lang="en-US"/>
        </a:p>
      </dgm:t>
    </dgm:pt>
    <dgm:pt modelId="{63551081-419C-48A8-9C66-B7A00CD54E02}" type="sibTrans" cxnId="{98EE65E8-E0D4-439E-97AA-0313AC5D4533}">
      <dgm:prSet/>
      <dgm:spPr/>
      <dgm:t>
        <a:bodyPr/>
        <a:lstStyle/>
        <a:p>
          <a:endParaRPr lang="en-US"/>
        </a:p>
      </dgm:t>
    </dgm:pt>
    <dgm:pt modelId="{C23D89C6-BC95-4A31-A55C-A707E7433044}">
      <dgm:prSet phldrT="[Text]" custT="1"/>
      <dgm:spPr/>
      <dgm:t>
        <a:bodyPr/>
        <a:lstStyle/>
        <a:p>
          <a:r>
            <a:rPr lang="en-US" sz="1800" dirty="0" smtClean="0"/>
            <a:t>Candidate Support Program Activities  </a:t>
          </a:r>
          <a:endParaRPr lang="en-US" sz="1800" dirty="0"/>
        </a:p>
      </dgm:t>
    </dgm:pt>
    <dgm:pt modelId="{6E9C3B4E-BEA7-45E9-920F-8442A73CF313}" type="parTrans" cxnId="{1621B926-3384-49A9-91AF-1504E70D4710}">
      <dgm:prSet/>
      <dgm:spPr/>
      <dgm:t>
        <a:bodyPr/>
        <a:lstStyle/>
        <a:p>
          <a:endParaRPr lang="en-US"/>
        </a:p>
      </dgm:t>
    </dgm:pt>
    <dgm:pt modelId="{1F88C1F8-228A-427E-BC28-3790F5FA38B3}" type="sibTrans" cxnId="{1621B926-3384-49A9-91AF-1504E70D4710}">
      <dgm:prSet/>
      <dgm:spPr/>
      <dgm:t>
        <a:bodyPr/>
        <a:lstStyle/>
        <a:p>
          <a:endParaRPr lang="en-US"/>
        </a:p>
      </dgm:t>
    </dgm:pt>
    <dgm:pt modelId="{250FAD0B-D3FA-4288-84FA-DA0F7083708B}">
      <dgm:prSet phldrT="[Text]" custT="1"/>
      <dgm:spPr/>
      <dgm:t>
        <a:bodyPr/>
        <a:lstStyle/>
        <a:p>
          <a:r>
            <a:rPr lang="en-US" sz="1800" dirty="0" smtClean="0"/>
            <a:t>Dissemination Activities</a:t>
          </a:r>
          <a:endParaRPr lang="en-US" sz="1800" dirty="0"/>
        </a:p>
      </dgm:t>
    </dgm:pt>
    <dgm:pt modelId="{4543D49F-0F13-4AB4-96B8-E83027FDD224}" type="parTrans" cxnId="{F6992B38-F169-4564-A349-75FE08DE2041}">
      <dgm:prSet/>
      <dgm:spPr/>
      <dgm:t>
        <a:bodyPr/>
        <a:lstStyle/>
        <a:p>
          <a:endParaRPr lang="en-US"/>
        </a:p>
      </dgm:t>
    </dgm:pt>
    <dgm:pt modelId="{21F1301B-8AC2-400B-9B87-ED2D66BBB709}" type="sibTrans" cxnId="{F6992B38-F169-4564-A349-75FE08DE2041}">
      <dgm:prSet/>
      <dgm:spPr/>
      <dgm:t>
        <a:bodyPr/>
        <a:lstStyle/>
        <a:p>
          <a:endParaRPr lang="en-US"/>
        </a:p>
      </dgm:t>
    </dgm:pt>
    <dgm:pt modelId="{74635886-EB9A-40D3-84C5-9E687E1D798F}" type="pres">
      <dgm:prSet presAssocID="{376D9831-B798-4C9D-A13D-EEC6FB58D6DA}" presName="compositeShape" presStyleCnt="0">
        <dgm:presLayoutVars>
          <dgm:dir/>
          <dgm:resizeHandles/>
        </dgm:presLayoutVars>
      </dgm:prSet>
      <dgm:spPr/>
    </dgm:pt>
    <dgm:pt modelId="{944E9C6E-98E9-49EA-88CC-F256C66AF3A7}" type="pres">
      <dgm:prSet presAssocID="{376D9831-B798-4C9D-A13D-EEC6FB58D6DA}" presName="pyramid" presStyleLbl="node1" presStyleIdx="0" presStyleCnt="1" custLinFactNeighborX="801" custLinFactNeighborY="388"/>
      <dgm:spPr>
        <a:solidFill>
          <a:schemeClr val="bg2">
            <a:lumMod val="75000"/>
            <a:alpha val="90000"/>
          </a:schemeClr>
        </a:solidFill>
      </dgm:spPr>
    </dgm:pt>
    <dgm:pt modelId="{DA2BC240-483D-482A-9D50-F5C0739BB46F}" type="pres">
      <dgm:prSet presAssocID="{376D9831-B798-4C9D-A13D-EEC6FB58D6DA}" presName="theList" presStyleCnt="0"/>
      <dgm:spPr/>
    </dgm:pt>
    <dgm:pt modelId="{FB0AF24C-4D8E-4509-BEFE-17BBDD1A05ED}" type="pres">
      <dgm:prSet presAssocID="{EA6CA4ED-22CC-49EE-9ED9-6E6A3A1FBF09}" presName="aNode" presStyleLbl="fgAcc1" presStyleIdx="0" presStyleCnt="3">
        <dgm:presLayoutVars>
          <dgm:bulletEnabled val="1"/>
        </dgm:presLayoutVars>
      </dgm:prSet>
      <dgm:spPr/>
      <dgm:t>
        <a:bodyPr/>
        <a:lstStyle/>
        <a:p>
          <a:endParaRPr lang="en-US"/>
        </a:p>
      </dgm:t>
    </dgm:pt>
    <dgm:pt modelId="{07ACE756-1CF1-4394-9771-E1FE87919B7B}" type="pres">
      <dgm:prSet presAssocID="{EA6CA4ED-22CC-49EE-9ED9-6E6A3A1FBF09}" presName="aSpace" presStyleCnt="0"/>
      <dgm:spPr/>
    </dgm:pt>
    <dgm:pt modelId="{27AA1936-A7CE-44EA-9DBF-5A9875E1D089}" type="pres">
      <dgm:prSet presAssocID="{C23D89C6-BC95-4A31-A55C-A707E7433044}" presName="aNode" presStyleLbl="fgAcc1" presStyleIdx="1" presStyleCnt="3" custLinFactNeighborX="3361" custLinFactNeighborY="30838">
        <dgm:presLayoutVars>
          <dgm:bulletEnabled val="1"/>
        </dgm:presLayoutVars>
      </dgm:prSet>
      <dgm:spPr/>
      <dgm:t>
        <a:bodyPr/>
        <a:lstStyle/>
        <a:p>
          <a:endParaRPr lang="en-US"/>
        </a:p>
      </dgm:t>
    </dgm:pt>
    <dgm:pt modelId="{9F837B26-7DC7-4B44-8ECA-91961B3292F8}" type="pres">
      <dgm:prSet presAssocID="{C23D89C6-BC95-4A31-A55C-A707E7433044}" presName="aSpace" presStyleCnt="0"/>
      <dgm:spPr/>
    </dgm:pt>
    <dgm:pt modelId="{5B8EA8D5-55FD-4431-B2B7-45066953B282}" type="pres">
      <dgm:prSet presAssocID="{250FAD0B-D3FA-4288-84FA-DA0F7083708B}" presName="aNode" presStyleLbl="fgAcc1" presStyleIdx="2" presStyleCnt="3" custLinFactNeighborX="6087" custLinFactNeighborY="88923">
        <dgm:presLayoutVars>
          <dgm:bulletEnabled val="1"/>
        </dgm:presLayoutVars>
      </dgm:prSet>
      <dgm:spPr/>
      <dgm:t>
        <a:bodyPr/>
        <a:lstStyle/>
        <a:p>
          <a:endParaRPr lang="en-US"/>
        </a:p>
      </dgm:t>
    </dgm:pt>
    <dgm:pt modelId="{E03EA5DE-3180-4D88-A240-2EC87C5290E9}" type="pres">
      <dgm:prSet presAssocID="{250FAD0B-D3FA-4288-84FA-DA0F7083708B}" presName="aSpace" presStyleCnt="0"/>
      <dgm:spPr/>
    </dgm:pt>
  </dgm:ptLst>
  <dgm:cxnLst>
    <dgm:cxn modelId="{1621B926-3384-49A9-91AF-1504E70D4710}" srcId="{376D9831-B798-4C9D-A13D-EEC6FB58D6DA}" destId="{C23D89C6-BC95-4A31-A55C-A707E7433044}" srcOrd="1" destOrd="0" parTransId="{6E9C3B4E-BEA7-45E9-920F-8442A73CF313}" sibTransId="{1F88C1F8-228A-427E-BC28-3790F5FA38B3}"/>
    <dgm:cxn modelId="{F6992B38-F169-4564-A349-75FE08DE2041}" srcId="{376D9831-B798-4C9D-A13D-EEC6FB58D6DA}" destId="{250FAD0B-D3FA-4288-84FA-DA0F7083708B}" srcOrd="2" destOrd="0" parTransId="{4543D49F-0F13-4AB4-96B8-E83027FDD224}" sibTransId="{21F1301B-8AC2-400B-9B87-ED2D66BBB709}"/>
    <dgm:cxn modelId="{9854D822-ADD7-48FD-B5C6-E747C4C707D3}" type="presOf" srcId="{376D9831-B798-4C9D-A13D-EEC6FB58D6DA}" destId="{74635886-EB9A-40D3-84C5-9E687E1D798F}" srcOrd="0" destOrd="0" presId="urn:microsoft.com/office/officeart/2005/8/layout/pyramid2"/>
    <dgm:cxn modelId="{E2C0C108-314F-45B4-A9AF-14D9D75AF872}" type="presOf" srcId="{250FAD0B-D3FA-4288-84FA-DA0F7083708B}" destId="{5B8EA8D5-55FD-4431-B2B7-45066953B282}" srcOrd="0" destOrd="0" presId="urn:microsoft.com/office/officeart/2005/8/layout/pyramid2"/>
    <dgm:cxn modelId="{98EE65E8-E0D4-439E-97AA-0313AC5D4533}" srcId="{376D9831-B798-4C9D-A13D-EEC6FB58D6DA}" destId="{EA6CA4ED-22CC-49EE-9ED9-6E6A3A1FBF09}" srcOrd="0" destOrd="0" parTransId="{48EF9A0F-34A5-429E-A129-D48FD5ED82D0}" sibTransId="{63551081-419C-48A8-9C66-B7A00CD54E02}"/>
    <dgm:cxn modelId="{9410EEC7-010B-4176-B320-A005AEF85E07}" type="presOf" srcId="{C23D89C6-BC95-4A31-A55C-A707E7433044}" destId="{27AA1936-A7CE-44EA-9DBF-5A9875E1D089}" srcOrd="0" destOrd="0" presId="urn:microsoft.com/office/officeart/2005/8/layout/pyramid2"/>
    <dgm:cxn modelId="{AE9324D3-4ED8-47B4-9FB8-E4E6540B7A53}" type="presOf" srcId="{EA6CA4ED-22CC-49EE-9ED9-6E6A3A1FBF09}" destId="{FB0AF24C-4D8E-4509-BEFE-17BBDD1A05ED}" srcOrd="0" destOrd="0" presId="urn:microsoft.com/office/officeart/2005/8/layout/pyramid2"/>
    <dgm:cxn modelId="{BF0FF007-BE15-4F72-95C9-ACE5C9C3F130}" type="presParOf" srcId="{74635886-EB9A-40D3-84C5-9E687E1D798F}" destId="{944E9C6E-98E9-49EA-88CC-F256C66AF3A7}" srcOrd="0" destOrd="0" presId="urn:microsoft.com/office/officeart/2005/8/layout/pyramid2"/>
    <dgm:cxn modelId="{08877223-AA74-4051-B78B-2BEE53AFFDD6}" type="presParOf" srcId="{74635886-EB9A-40D3-84C5-9E687E1D798F}" destId="{DA2BC240-483D-482A-9D50-F5C0739BB46F}" srcOrd="1" destOrd="0" presId="urn:microsoft.com/office/officeart/2005/8/layout/pyramid2"/>
    <dgm:cxn modelId="{16300EE7-CA17-4DB2-AEC6-494982FA0985}" type="presParOf" srcId="{DA2BC240-483D-482A-9D50-F5C0739BB46F}" destId="{FB0AF24C-4D8E-4509-BEFE-17BBDD1A05ED}" srcOrd="0" destOrd="0" presId="urn:microsoft.com/office/officeart/2005/8/layout/pyramid2"/>
    <dgm:cxn modelId="{D058A939-9F6A-4CD2-AF73-D88194046A84}" type="presParOf" srcId="{DA2BC240-483D-482A-9D50-F5C0739BB46F}" destId="{07ACE756-1CF1-4394-9771-E1FE87919B7B}" srcOrd="1" destOrd="0" presId="urn:microsoft.com/office/officeart/2005/8/layout/pyramid2"/>
    <dgm:cxn modelId="{49CB0AF1-5E5C-4ECD-90E9-E7D4114B6582}" type="presParOf" srcId="{DA2BC240-483D-482A-9D50-F5C0739BB46F}" destId="{27AA1936-A7CE-44EA-9DBF-5A9875E1D089}" srcOrd="2" destOrd="0" presId="urn:microsoft.com/office/officeart/2005/8/layout/pyramid2"/>
    <dgm:cxn modelId="{3A27B782-CB8D-4BB3-98EB-5460CB0BE95F}" type="presParOf" srcId="{DA2BC240-483D-482A-9D50-F5C0739BB46F}" destId="{9F837B26-7DC7-4B44-8ECA-91961B3292F8}" srcOrd="3" destOrd="0" presId="urn:microsoft.com/office/officeart/2005/8/layout/pyramid2"/>
    <dgm:cxn modelId="{D66C425C-CFB7-4FD0-B2EB-1EF486E0940E}" type="presParOf" srcId="{DA2BC240-483D-482A-9D50-F5C0739BB46F}" destId="{5B8EA8D5-55FD-4431-B2B7-45066953B282}" srcOrd="4" destOrd="0" presId="urn:microsoft.com/office/officeart/2005/8/layout/pyramid2"/>
    <dgm:cxn modelId="{51784A24-2AE8-498B-8B6E-04007190C186}" type="presParOf" srcId="{DA2BC240-483D-482A-9D50-F5C0739BB46F}" destId="{E03EA5DE-3180-4D88-A240-2EC87C5290E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720076-B683-4573-B887-F563785607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BF1EE0C-AEBF-4643-AD2D-5AF733C00104}">
      <dgm:prSet phldrT="[Text]" custT="1"/>
      <dgm:spPr/>
      <dgm:t>
        <a:bodyPr/>
        <a:lstStyle/>
        <a:p>
          <a:endParaRPr lang="el-GR" sz="1200" b="1" dirty="0" smtClean="0"/>
        </a:p>
        <a:p>
          <a:r>
            <a:rPr lang="en-US" sz="1200" b="1" dirty="0" smtClean="0"/>
            <a:t>AWARENESS RAISING</a:t>
          </a:r>
        </a:p>
        <a:p>
          <a:r>
            <a:rPr lang="en-US" sz="1200" b="1" dirty="0" smtClean="0"/>
            <a:t>ACTIVITIES</a:t>
          </a:r>
          <a:endParaRPr lang="el-GR" sz="1200" b="1" dirty="0" smtClean="0"/>
        </a:p>
      </dgm:t>
    </dgm:pt>
    <dgm:pt modelId="{CD1481C9-5C53-428D-A1DA-474EEC5DD7A0}" type="parTrans" cxnId="{0EF2BBF2-06FE-4623-BE0D-E3FB28155250}">
      <dgm:prSet/>
      <dgm:spPr/>
      <dgm:t>
        <a:bodyPr/>
        <a:lstStyle/>
        <a:p>
          <a:endParaRPr lang="en-US"/>
        </a:p>
      </dgm:t>
    </dgm:pt>
    <dgm:pt modelId="{BA6A7D35-B39D-4215-9956-08F3D42E036C}" type="sibTrans" cxnId="{0EF2BBF2-06FE-4623-BE0D-E3FB28155250}">
      <dgm:prSet/>
      <dgm:spPr/>
      <dgm:t>
        <a:bodyPr/>
        <a:lstStyle/>
        <a:p>
          <a:endParaRPr lang="en-US"/>
        </a:p>
      </dgm:t>
    </dgm:pt>
    <dgm:pt modelId="{E2C761B2-8C7E-463C-A4E5-830A5E6911DD}">
      <dgm:prSet phldrT="[Text]" custT="1"/>
      <dgm:spPr/>
      <dgm:t>
        <a:bodyPr/>
        <a:lstStyle/>
        <a:p>
          <a:r>
            <a:rPr lang="en-US" sz="1800" dirty="0" smtClean="0"/>
            <a:t>Website / E-kiosk</a:t>
          </a:r>
          <a:endParaRPr lang="en-US" sz="1800" dirty="0"/>
        </a:p>
      </dgm:t>
    </dgm:pt>
    <dgm:pt modelId="{30C81CF7-4CC8-4105-9594-D3F409B3D96E}" type="parTrans" cxnId="{B757D23B-62D0-4FC0-83BA-50868BF7FC5A}">
      <dgm:prSet/>
      <dgm:spPr/>
      <dgm:t>
        <a:bodyPr/>
        <a:lstStyle/>
        <a:p>
          <a:endParaRPr lang="en-US"/>
        </a:p>
      </dgm:t>
    </dgm:pt>
    <dgm:pt modelId="{79F2BE5F-AAB9-4A03-94EE-C51DBAC34DAF}" type="sibTrans" cxnId="{B757D23B-62D0-4FC0-83BA-50868BF7FC5A}">
      <dgm:prSet/>
      <dgm:spPr/>
      <dgm:t>
        <a:bodyPr/>
        <a:lstStyle/>
        <a:p>
          <a:endParaRPr lang="en-US"/>
        </a:p>
      </dgm:t>
    </dgm:pt>
    <dgm:pt modelId="{CBBBDC46-9F92-467B-B1F4-D2AB63962215}">
      <dgm:prSet phldrT="[Text]" custT="1"/>
      <dgm:spPr/>
      <dgm:t>
        <a:bodyPr/>
        <a:lstStyle/>
        <a:p>
          <a:r>
            <a:rPr lang="en-US" sz="1800" dirty="0" smtClean="0"/>
            <a:t>Facebook Page</a:t>
          </a:r>
          <a:endParaRPr lang="en-US" sz="1800" dirty="0"/>
        </a:p>
      </dgm:t>
    </dgm:pt>
    <dgm:pt modelId="{E0C45DA2-E01C-4689-BCD8-1542D0B614AB}" type="parTrans" cxnId="{2B13350B-2866-47B1-807B-AA563C3D9E07}">
      <dgm:prSet/>
      <dgm:spPr/>
      <dgm:t>
        <a:bodyPr/>
        <a:lstStyle/>
        <a:p>
          <a:endParaRPr lang="en-US"/>
        </a:p>
      </dgm:t>
    </dgm:pt>
    <dgm:pt modelId="{66F43FD8-E929-4AAB-A610-4E7377FE44F5}" type="sibTrans" cxnId="{2B13350B-2866-47B1-807B-AA563C3D9E07}">
      <dgm:prSet/>
      <dgm:spPr/>
      <dgm:t>
        <a:bodyPr/>
        <a:lstStyle/>
        <a:p>
          <a:endParaRPr lang="en-US"/>
        </a:p>
      </dgm:t>
    </dgm:pt>
    <dgm:pt modelId="{5E89C518-2C06-4A27-8314-82BBFC40E837}">
      <dgm:prSet phldrT="[Text]" custT="1"/>
      <dgm:spPr/>
      <dgm:t>
        <a:bodyPr/>
        <a:lstStyle/>
        <a:p>
          <a:r>
            <a:rPr lang="en-US" sz="1800" dirty="0" smtClean="0"/>
            <a:t>Workshops</a:t>
          </a:r>
          <a:endParaRPr lang="en-US" sz="1800" dirty="0"/>
        </a:p>
      </dgm:t>
    </dgm:pt>
    <dgm:pt modelId="{7135F77A-5313-40BF-AD79-3A4AC30D394F}" type="parTrans" cxnId="{E042CD09-9BF9-4F46-B585-EC8696815666}">
      <dgm:prSet/>
      <dgm:spPr/>
      <dgm:t>
        <a:bodyPr/>
        <a:lstStyle/>
        <a:p>
          <a:endParaRPr lang="en-US"/>
        </a:p>
      </dgm:t>
    </dgm:pt>
    <dgm:pt modelId="{62182967-4D71-4991-A1DB-D7636D2CF223}" type="sibTrans" cxnId="{E042CD09-9BF9-4F46-B585-EC8696815666}">
      <dgm:prSet/>
      <dgm:spPr/>
      <dgm:t>
        <a:bodyPr/>
        <a:lstStyle/>
        <a:p>
          <a:endParaRPr lang="en-US"/>
        </a:p>
      </dgm:t>
    </dgm:pt>
    <dgm:pt modelId="{8D177E38-6C93-4EE4-AB96-F521553E70FC}">
      <dgm:prSet phldrT="[Text]" custT="1"/>
      <dgm:spPr/>
      <dgm:t>
        <a:bodyPr/>
        <a:lstStyle/>
        <a:p>
          <a:r>
            <a:rPr lang="en-US" sz="1800" dirty="0" smtClean="0"/>
            <a:t>Press Releases </a:t>
          </a:r>
          <a:endParaRPr lang="en-US" sz="1800" dirty="0"/>
        </a:p>
      </dgm:t>
    </dgm:pt>
    <dgm:pt modelId="{34B44928-975B-4DC2-86F4-B094630CBC88}" type="parTrans" cxnId="{63EF82C7-FA42-478B-85B9-C04542049A9A}">
      <dgm:prSet/>
      <dgm:spPr/>
      <dgm:t>
        <a:bodyPr/>
        <a:lstStyle/>
        <a:p>
          <a:endParaRPr lang="en-US"/>
        </a:p>
      </dgm:t>
    </dgm:pt>
    <dgm:pt modelId="{1D5AEC27-D756-4C79-AD25-44752D321EAE}" type="sibTrans" cxnId="{63EF82C7-FA42-478B-85B9-C04542049A9A}">
      <dgm:prSet/>
      <dgm:spPr/>
      <dgm:t>
        <a:bodyPr/>
        <a:lstStyle/>
        <a:p>
          <a:endParaRPr lang="en-US"/>
        </a:p>
      </dgm:t>
    </dgm:pt>
    <dgm:pt modelId="{62A10049-2A27-41F3-B0DC-0F3DE70A001F}">
      <dgm:prSet phldrT="[Text]" custT="1"/>
      <dgm:spPr/>
      <dgm:t>
        <a:bodyPr/>
        <a:lstStyle/>
        <a:p>
          <a:r>
            <a:rPr lang="en-US" sz="1800" dirty="0" smtClean="0"/>
            <a:t>Radio Spot</a:t>
          </a:r>
          <a:endParaRPr lang="en-US" sz="1800" dirty="0"/>
        </a:p>
      </dgm:t>
    </dgm:pt>
    <dgm:pt modelId="{3F29FB6D-F96B-47BD-B9C3-A335FC16431A}" type="parTrans" cxnId="{1E29AC3C-A1D2-403E-9453-A797D15E8855}">
      <dgm:prSet/>
      <dgm:spPr/>
      <dgm:t>
        <a:bodyPr/>
        <a:lstStyle/>
        <a:p>
          <a:endParaRPr lang="en-US"/>
        </a:p>
      </dgm:t>
    </dgm:pt>
    <dgm:pt modelId="{0B889AF1-883E-4EEB-B4CE-4014404E9FBC}" type="sibTrans" cxnId="{1E29AC3C-A1D2-403E-9453-A797D15E8855}">
      <dgm:prSet/>
      <dgm:spPr/>
      <dgm:t>
        <a:bodyPr/>
        <a:lstStyle/>
        <a:p>
          <a:endParaRPr lang="en-US"/>
        </a:p>
      </dgm:t>
    </dgm:pt>
    <dgm:pt modelId="{752A7125-D362-4A46-8EDF-8367D62DA5F4}">
      <dgm:prSet phldrT="[Text]" custT="1"/>
      <dgm:spPr/>
      <dgm:t>
        <a:bodyPr/>
        <a:lstStyle/>
        <a:p>
          <a:r>
            <a:rPr lang="en-US" sz="1800" dirty="0" smtClean="0"/>
            <a:t>Campaign Logo</a:t>
          </a:r>
          <a:endParaRPr lang="en-US" sz="1800" dirty="0"/>
        </a:p>
      </dgm:t>
    </dgm:pt>
    <dgm:pt modelId="{F68F0399-12B8-4CE3-9DA5-EB09BDF79380}" type="parTrans" cxnId="{8685DED1-1D50-4A0E-9ADA-2A59F55F6843}">
      <dgm:prSet/>
      <dgm:spPr/>
      <dgm:t>
        <a:bodyPr/>
        <a:lstStyle/>
        <a:p>
          <a:endParaRPr lang="en-US"/>
        </a:p>
      </dgm:t>
    </dgm:pt>
    <dgm:pt modelId="{F3313428-A50A-4A54-99C4-C7A78F55A9BE}" type="sibTrans" cxnId="{8685DED1-1D50-4A0E-9ADA-2A59F55F6843}">
      <dgm:prSet/>
      <dgm:spPr/>
      <dgm:t>
        <a:bodyPr/>
        <a:lstStyle/>
        <a:p>
          <a:endParaRPr lang="en-US"/>
        </a:p>
      </dgm:t>
    </dgm:pt>
    <dgm:pt modelId="{07A645F7-A166-4D1E-BA01-FEF00846D13D}" type="pres">
      <dgm:prSet presAssocID="{0C720076-B683-4573-B887-F563785607F1}" presName="linearFlow" presStyleCnt="0">
        <dgm:presLayoutVars>
          <dgm:dir/>
          <dgm:animLvl val="lvl"/>
          <dgm:resizeHandles val="exact"/>
        </dgm:presLayoutVars>
      </dgm:prSet>
      <dgm:spPr/>
      <dgm:t>
        <a:bodyPr/>
        <a:lstStyle/>
        <a:p>
          <a:endParaRPr lang="en-US"/>
        </a:p>
      </dgm:t>
    </dgm:pt>
    <dgm:pt modelId="{E10F2B79-F479-4292-ABE0-D39E856622F0}" type="pres">
      <dgm:prSet presAssocID="{6BF1EE0C-AEBF-4643-AD2D-5AF733C00104}" presName="composite" presStyleCnt="0"/>
      <dgm:spPr/>
    </dgm:pt>
    <dgm:pt modelId="{9369C373-7EC1-4371-BC39-0446BED8BCAE}" type="pres">
      <dgm:prSet presAssocID="{6BF1EE0C-AEBF-4643-AD2D-5AF733C00104}" presName="parentText" presStyleLbl="alignNode1" presStyleIdx="0" presStyleCnt="1" custScaleX="130124">
        <dgm:presLayoutVars>
          <dgm:chMax val="1"/>
          <dgm:bulletEnabled val="1"/>
        </dgm:presLayoutVars>
      </dgm:prSet>
      <dgm:spPr/>
      <dgm:t>
        <a:bodyPr/>
        <a:lstStyle/>
        <a:p>
          <a:endParaRPr lang="en-US"/>
        </a:p>
      </dgm:t>
    </dgm:pt>
    <dgm:pt modelId="{1F68FBE4-A6DB-445E-8885-86D9885BF053}" type="pres">
      <dgm:prSet presAssocID="{6BF1EE0C-AEBF-4643-AD2D-5AF733C00104}" presName="descendantText" presStyleLbl="alignAcc1" presStyleIdx="0" presStyleCnt="1" custScaleX="86820" custScaleY="122494">
        <dgm:presLayoutVars>
          <dgm:bulletEnabled val="1"/>
        </dgm:presLayoutVars>
      </dgm:prSet>
      <dgm:spPr/>
      <dgm:t>
        <a:bodyPr/>
        <a:lstStyle/>
        <a:p>
          <a:endParaRPr lang="en-US"/>
        </a:p>
      </dgm:t>
    </dgm:pt>
  </dgm:ptLst>
  <dgm:cxnLst>
    <dgm:cxn modelId="{FCF7AF64-8D1E-4440-8CB7-3413320F0F6A}" type="presOf" srcId="{8D177E38-6C93-4EE4-AB96-F521553E70FC}" destId="{1F68FBE4-A6DB-445E-8885-86D9885BF053}" srcOrd="0" destOrd="4" presId="urn:microsoft.com/office/officeart/2005/8/layout/chevron2"/>
    <dgm:cxn modelId="{8685DED1-1D50-4A0E-9ADA-2A59F55F6843}" srcId="{6BF1EE0C-AEBF-4643-AD2D-5AF733C00104}" destId="{752A7125-D362-4A46-8EDF-8367D62DA5F4}" srcOrd="0" destOrd="0" parTransId="{F68F0399-12B8-4CE3-9DA5-EB09BDF79380}" sibTransId="{F3313428-A50A-4A54-99C4-C7A78F55A9BE}"/>
    <dgm:cxn modelId="{07409F2A-AB6C-46F2-9920-A4DB0FE9AEB2}" type="presOf" srcId="{CBBBDC46-9F92-467B-B1F4-D2AB63962215}" destId="{1F68FBE4-A6DB-445E-8885-86D9885BF053}" srcOrd="0" destOrd="2" presId="urn:microsoft.com/office/officeart/2005/8/layout/chevron2"/>
    <dgm:cxn modelId="{B757D23B-62D0-4FC0-83BA-50868BF7FC5A}" srcId="{6BF1EE0C-AEBF-4643-AD2D-5AF733C00104}" destId="{E2C761B2-8C7E-463C-A4E5-830A5E6911DD}" srcOrd="1" destOrd="0" parTransId="{30C81CF7-4CC8-4105-9594-D3F409B3D96E}" sibTransId="{79F2BE5F-AAB9-4A03-94EE-C51DBAC34DAF}"/>
    <dgm:cxn modelId="{EF32DAFF-DC41-4316-A14D-E4D0E80D4AA2}" type="presOf" srcId="{752A7125-D362-4A46-8EDF-8367D62DA5F4}" destId="{1F68FBE4-A6DB-445E-8885-86D9885BF053}" srcOrd="0" destOrd="0" presId="urn:microsoft.com/office/officeart/2005/8/layout/chevron2"/>
    <dgm:cxn modelId="{2B13350B-2866-47B1-807B-AA563C3D9E07}" srcId="{6BF1EE0C-AEBF-4643-AD2D-5AF733C00104}" destId="{CBBBDC46-9F92-467B-B1F4-D2AB63962215}" srcOrd="2" destOrd="0" parTransId="{E0C45DA2-E01C-4689-BCD8-1542D0B614AB}" sibTransId="{66F43FD8-E929-4AAB-A610-4E7377FE44F5}"/>
    <dgm:cxn modelId="{E042CD09-9BF9-4F46-B585-EC8696815666}" srcId="{6BF1EE0C-AEBF-4643-AD2D-5AF733C00104}" destId="{5E89C518-2C06-4A27-8314-82BBFC40E837}" srcOrd="3" destOrd="0" parTransId="{7135F77A-5313-40BF-AD79-3A4AC30D394F}" sibTransId="{62182967-4D71-4991-A1DB-D7636D2CF223}"/>
    <dgm:cxn modelId="{9AA58ED6-2DFA-41A2-BD34-4C3ACE0468B7}" type="presOf" srcId="{62A10049-2A27-41F3-B0DC-0F3DE70A001F}" destId="{1F68FBE4-A6DB-445E-8885-86D9885BF053}" srcOrd="0" destOrd="5" presId="urn:microsoft.com/office/officeart/2005/8/layout/chevron2"/>
    <dgm:cxn modelId="{0EF2BBF2-06FE-4623-BE0D-E3FB28155250}" srcId="{0C720076-B683-4573-B887-F563785607F1}" destId="{6BF1EE0C-AEBF-4643-AD2D-5AF733C00104}" srcOrd="0" destOrd="0" parTransId="{CD1481C9-5C53-428D-A1DA-474EEC5DD7A0}" sibTransId="{BA6A7D35-B39D-4215-9956-08F3D42E036C}"/>
    <dgm:cxn modelId="{1E29AC3C-A1D2-403E-9453-A797D15E8855}" srcId="{6BF1EE0C-AEBF-4643-AD2D-5AF733C00104}" destId="{62A10049-2A27-41F3-B0DC-0F3DE70A001F}" srcOrd="5" destOrd="0" parTransId="{3F29FB6D-F96B-47BD-B9C3-A335FC16431A}" sibTransId="{0B889AF1-883E-4EEB-B4CE-4014404E9FBC}"/>
    <dgm:cxn modelId="{1EC54740-A92C-47F2-89EB-500B4BE4186E}" type="presOf" srcId="{0C720076-B683-4573-B887-F563785607F1}" destId="{07A645F7-A166-4D1E-BA01-FEF00846D13D}" srcOrd="0" destOrd="0" presId="urn:microsoft.com/office/officeart/2005/8/layout/chevron2"/>
    <dgm:cxn modelId="{63EF82C7-FA42-478B-85B9-C04542049A9A}" srcId="{6BF1EE0C-AEBF-4643-AD2D-5AF733C00104}" destId="{8D177E38-6C93-4EE4-AB96-F521553E70FC}" srcOrd="4" destOrd="0" parTransId="{34B44928-975B-4DC2-86F4-B094630CBC88}" sibTransId="{1D5AEC27-D756-4C79-AD25-44752D321EAE}"/>
    <dgm:cxn modelId="{30B00E27-A14D-44BF-92D8-6F3850A9FA0D}" type="presOf" srcId="{E2C761B2-8C7E-463C-A4E5-830A5E6911DD}" destId="{1F68FBE4-A6DB-445E-8885-86D9885BF053}" srcOrd="0" destOrd="1" presId="urn:microsoft.com/office/officeart/2005/8/layout/chevron2"/>
    <dgm:cxn modelId="{476B938F-ABB7-4A99-B34B-717A137BBEB5}" type="presOf" srcId="{5E89C518-2C06-4A27-8314-82BBFC40E837}" destId="{1F68FBE4-A6DB-445E-8885-86D9885BF053}" srcOrd="0" destOrd="3" presId="urn:microsoft.com/office/officeart/2005/8/layout/chevron2"/>
    <dgm:cxn modelId="{F11917ED-399A-4B4C-81CD-F2EB99C3D5C6}" type="presOf" srcId="{6BF1EE0C-AEBF-4643-AD2D-5AF733C00104}" destId="{9369C373-7EC1-4371-BC39-0446BED8BCAE}" srcOrd="0" destOrd="0" presId="urn:microsoft.com/office/officeart/2005/8/layout/chevron2"/>
    <dgm:cxn modelId="{94A3475F-0D39-416F-835E-D7DE32DE867F}" type="presParOf" srcId="{07A645F7-A166-4D1E-BA01-FEF00846D13D}" destId="{E10F2B79-F479-4292-ABE0-D39E856622F0}" srcOrd="0" destOrd="0" presId="urn:microsoft.com/office/officeart/2005/8/layout/chevron2"/>
    <dgm:cxn modelId="{E05DFD42-2BD0-4F24-B877-29D203A532A6}" type="presParOf" srcId="{E10F2B79-F479-4292-ABE0-D39E856622F0}" destId="{9369C373-7EC1-4371-BC39-0446BED8BCAE}" srcOrd="0" destOrd="0" presId="urn:microsoft.com/office/officeart/2005/8/layout/chevron2"/>
    <dgm:cxn modelId="{A16B646D-8AE3-4BAD-A424-8D411B8D1BD7}" type="presParOf" srcId="{E10F2B79-F479-4292-ABE0-D39E856622F0}" destId="{1F68FBE4-A6DB-445E-8885-86D9885BF0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720076-B683-4573-B887-F563785607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BF1EE0C-AEBF-4643-AD2D-5AF733C00104}">
      <dgm:prSet phldrT="[Text]" custT="1"/>
      <dgm:spPr/>
      <dgm:t>
        <a:bodyPr/>
        <a:lstStyle/>
        <a:p>
          <a:r>
            <a:rPr lang="en-US" sz="1200" b="1" dirty="0" smtClean="0"/>
            <a:t>CANDIDATE SUPPORT PROGRAMME</a:t>
          </a:r>
          <a:endParaRPr lang="en-US" sz="1200" b="1" dirty="0"/>
        </a:p>
      </dgm:t>
    </dgm:pt>
    <dgm:pt modelId="{CD1481C9-5C53-428D-A1DA-474EEC5DD7A0}" type="parTrans" cxnId="{0EF2BBF2-06FE-4623-BE0D-E3FB28155250}">
      <dgm:prSet/>
      <dgm:spPr/>
      <dgm:t>
        <a:bodyPr/>
        <a:lstStyle/>
        <a:p>
          <a:endParaRPr lang="en-US"/>
        </a:p>
      </dgm:t>
    </dgm:pt>
    <dgm:pt modelId="{BA6A7D35-B39D-4215-9956-08F3D42E036C}" type="sibTrans" cxnId="{0EF2BBF2-06FE-4623-BE0D-E3FB28155250}">
      <dgm:prSet/>
      <dgm:spPr/>
      <dgm:t>
        <a:bodyPr/>
        <a:lstStyle/>
        <a:p>
          <a:endParaRPr lang="en-US"/>
        </a:p>
      </dgm:t>
    </dgm:pt>
    <dgm:pt modelId="{E2C761B2-8C7E-463C-A4E5-830A5E6911DD}">
      <dgm:prSet phldrT="[Text]" custT="1"/>
      <dgm:spPr/>
      <dgm:t>
        <a:bodyPr/>
        <a:lstStyle/>
        <a:p>
          <a:r>
            <a:rPr lang="en-US" sz="1800" dirty="0" smtClean="0"/>
            <a:t>Web survey</a:t>
          </a:r>
          <a:endParaRPr lang="en-US" sz="1800" dirty="0"/>
        </a:p>
      </dgm:t>
    </dgm:pt>
    <dgm:pt modelId="{30C81CF7-4CC8-4105-9594-D3F409B3D96E}" type="parTrans" cxnId="{B757D23B-62D0-4FC0-83BA-50868BF7FC5A}">
      <dgm:prSet/>
      <dgm:spPr/>
      <dgm:t>
        <a:bodyPr/>
        <a:lstStyle/>
        <a:p>
          <a:endParaRPr lang="en-US"/>
        </a:p>
      </dgm:t>
    </dgm:pt>
    <dgm:pt modelId="{79F2BE5F-AAB9-4A03-94EE-C51DBAC34DAF}" type="sibTrans" cxnId="{B757D23B-62D0-4FC0-83BA-50868BF7FC5A}">
      <dgm:prSet/>
      <dgm:spPr/>
      <dgm:t>
        <a:bodyPr/>
        <a:lstStyle/>
        <a:p>
          <a:endParaRPr lang="en-US"/>
        </a:p>
      </dgm:t>
    </dgm:pt>
    <dgm:pt modelId="{CBBBDC46-9F92-467B-B1F4-D2AB63962215}">
      <dgm:prSet phldrT="[Text]" custT="1"/>
      <dgm:spPr/>
      <dgm:t>
        <a:bodyPr/>
        <a:lstStyle/>
        <a:p>
          <a:r>
            <a:rPr lang="en-US" sz="1800" dirty="0" smtClean="0"/>
            <a:t>Candidate Support Programme</a:t>
          </a:r>
          <a:endParaRPr lang="en-US" sz="1800" dirty="0"/>
        </a:p>
      </dgm:t>
    </dgm:pt>
    <dgm:pt modelId="{E0C45DA2-E01C-4689-BCD8-1542D0B614AB}" type="parTrans" cxnId="{2B13350B-2866-47B1-807B-AA563C3D9E07}">
      <dgm:prSet/>
      <dgm:spPr/>
      <dgm:t>
        <a:bodyPr/>
        <a:lstStyle/>
        <a:p>
          <a:endParaRPr lang="en-US"/>
        </a:p>
      </dgm:t>
    </dgm:pt>
    <dgm:pt modelId="{66F43FD8-E929-4AAB-A610-4E7377FE44F5}" type="sibTrans" cxnId="{2B13350B-2866-47B1-807B-AA563C3D9E07}">
      <dgm:prSet/>
      <dgm:spPr/>
      <dgm:t>
        <a:bodyPr/>
        <a:lstStyle/>
        <a:p>
          <a:endParaRPr lang="en-US"/>
        </a:p>
      </dgm:t>
    </dgm:pt>
    <dgm:pt modelId="{48DE9672-AF4D-401C-B9D4-D0CE6497A526}">
      <dgm:prSet phldrT="[Text]" custT="1"/>
      <dgm:spPr/>
      <dgm:t>
        <a:bodyPr/>
        <a:lstStyle/>
        <a:p>
          <a:endParaRPr lang="el-GR" sz="1400" dirty="0" smtClean="0"/>
        </a:p>
        <a:p>
          <a:r>
            <a:rPr lang="en-US" sz="1200" b="1" dirty="0" smtClean="0"/>
            <a:t>DISSEMINATION ACTIVITIES</a:t>
          </a:r>
          <a:endParaRPr lang="en-US" sz="1200" b="1" dirty="0"/>
        </a:p>
      </dgm:t>
    </dgm:pt>
    <dgm:pt modelId="{2C0CD208-AEFE-4F27-A62E-8ABECF76B102}" type="parTrans" cxnId="{E9E854DE-3A20-4CBA-A943-9A27457014E5}">
      <dgm:prSet/>
      <dgm:spPr/>
      <dgm:t>
        <a:bodyPr/>
        <a:lstStyle/>
        <a:p>
          <a:endParaRPr lang="en-US"/>
        </a:p>
      </dgm:t>
    </dgm:pt>
    <dgm:pt modelId="{C92CAFE8-1286-455E-9323-721A4E8634CD}" type="sibTrans" cxnId="{E9E854DE-3A20-4CBA-A943-9A27457014E5}">
      <dgm:prSet/>
      <dgm:spPr/>
      <dgm:t>
        <a:bodyPr/>
        <a:lstStyle/>
        <a:p>
          <a:endParaRPr lang="en-US"/>
        </a:p>
      </dgm:t>
    </dgm:pt>
    <dgm:pt modelId="{95E9AE96-67B6-4D54-BFCB-756D7BAD02D8}">
      <dgm:prSet phldrT="[Text]" custT="1"/>
      <dgm:spPr/>
      <dgm:t>
        <a:bodyPr/>
        <a:lstStyle/>
        <a:p>
          <a:r>
            <a:rPr lang="en-US" sz="1800" b="0" dirty="0" smtClean="0"/>
            <a:t>Production of Dissemination Material</a:t>
          </a:r>
          <a:endParaRPr lang="en-US" sz="1800" b="0" dirty="0"/>
        </a:p>
      </dgm:t>
    </dgm:pt>
    <dgm:pt modelId="{0CC6B41F-9FE2-44D9-8AC4-6640F661FD25}" type="parTrans" cxnId="{2B5009C3-FB84-4772-AC56-E09E8C668277}">
      <dgm:prSet/>
      <dgm:spPr/>
      <dgm:t>
        <a:bodyPr/>
        <a:lstStyle/>
        <a:p>
          <a:endParaRPr lang="en-US"/>
        </a:p>
      </dgm:t>
    </dgm:pt>
    <dgm:pt modelId="{89C60625-C718-4A33-A788-51C3B7EA5E6B}" type="sibTrans" cxnId="{2B5009C3-FB84-4772-AC56-E09E8C668277}">
      <dgm:prSet/>
      <dgm:spPr/>
      <dgm:t>
        <a:bodyPr/>
        <a:lstStyle/>
        <a:p>
          <a:endParaRPr lang="en-US"/>
        </a:p>
      </dgm:t>
    </dgm:pt>
    <dgm:pt modelId="{A6552164-7BEA-416A-92F7-88DB31477A7C}">
      <dgm:prSet phldrT="[Text]" custT="1"/>
      <dgm:spPr/>
      <dgm:t>
        <a:bodyPr/>
        <a:lstStyle/>
        <a:p>
          <a:r>
            <a:rPr lang="en-US" sz="1800" dirty="0" smtClean="0"/>
            <a:t>Participation in relevant events/networks</a:t>
          </a:r>
          <a:endParaRPr lang="en-US" sz="1800" dirty="0"/>
        </a:p>
      </dgm:t>
    </dgm:pt>
    <dgm:pt modelId="{DEE6FF92-800D-465D-B7B2-8D594EADD214}" type="parTrans" cxnId="{B5060A9F-68F9-41EA-8091-D8EA78518CA3}">
      <dgm:prSet/>
      <dgm:spPr/>
      <dgm:t>
        <a:bodyPr/>
        <a:lstStyle/>
        <a:p>
          <a:endParaRPr lang="en-US"/>
        </a:p>
      </dgm:t>
    </dgm:pt>
    <dgm:pt modelId="{2BA2D508-307D-4505-AD1A-9FB6A7357449}" type="sibTrans" cxnId="{B5060A9F-68F9-41EA-8091-D8EA78518CA3}">
      <dgm:prSet/>
      <dgm:spPr/>
      <dgm:t>
        <a:bodyPr/>
        <a:lstStyle/>
        <a:p>
          <a:endParaRPr lang="en-US"/>
        </a:p>
      </dgm:t>
    </dgm:pt>
    <dgm:pt modelId="{07A645F7-A166-4D1E-BA01-FEF00846D13D}" type="pres">
      <dgm:prSet presAssocID="{0C720076-B683-4573-B887-F563785607F1}" presName="linearFlow" presStyleCnt="0">
        <dgm:presLayoutVars>
          <dgm:dir/>
          <dgm:animLvl val="lvl"/>
          <dgm:resizeHandles val="exact"/>
        </dgm:presLayoutVars>
      </dgm:prSet>
      <dgm:spPr/>
      <dgm:t>
        <a:bodyPr/>
        <a:lstStyle/>
        <a:p>
          <a:endParaRPr lang="en-US"/>
        </a:p>
      </dgm:t>
    </dgm:pt>
    <dgm:pt modelId="{E10F2B79-F479-4292-ABE0-D39E856622F0}" type="pres">
      <dgm:prSet presAssocID="{6BF1EE0C-AEBF-4643-AD2D-5AF733C00104}" presName="composite" presStyleCnt="0"/>
      <dgm:spPr/>
    </dgm:pt>
    <dgm:pt modelId="{9369C373-7EC1-4371-BC39-0446BED8BCAE}" type="pres">
      <dgm:prSet presAssocID="{6BF1EE0C-AEBF-4643-AD2D-5AF733C00104}" presName="parentText" presStyleLbl="alignNode1" presStyleIdx="0" presStyleCnt="2" custScaleX="131923" custScaleY="125884">
        <dgm:presLayoutVars>
          <dgm:chMax val="1"/>
          <dgm:bulletEnabled val="1"/>
        </dgm:presLayoutVars>
      </dgm:prSet>
      <dgm:spPr/>
      <dgm:t>
        <a:bodyPr/>
        <a:lstStyle/>
        <a:p>
          <a:endParaRPr lang="en-US"/>
        </a:p>
      </dgm:t>
    </dgm:pt>
    <dgm:pt modelId="{1F68FBE4-A6DB-445E-8885-86D9885BF053}" type="pres">
      <dgm:prSet presAssocID="{6BF1EE0C-AEBF-4643-AD2D-5AF733C00104}" presName="descendantText" presStyleLbl="alignAcc1" presStyleIdx="0" presStyleCnt="2" custScaleX="92486" custScaleY="102977" custLinFactNeighborX="2718" custLinFactNeighborY="1612">
        <dgm:presLayoutVars>
          <dgm:bulletEnabled val="1"/>
        </dgm:presLayoutVars>
      </dgm:prSet>
      <dgm:spPr/>
      <dgm:t>
        <a:bodyPr/>
        <a:lstStyle/>
        <a:p>
          <a:endParaRPr lang="en-US"/>
        </a:p>
      </dgm:t>
    </dgm:pt>
    <dgm:pt modelId="{0ED7A2D6-636D-41D9-80DF-461D5B613233}" type="pres">
      <dgm:prSet presAssocID="{BA6A7D35-B39D-4215-9956-08F3D42E036C}" presName="sp" presStyleCnt="0"/>
      <dgm:spPr/>
    </dgm:pt>
    <dgm:pt modelId="{E9902B2E-F053-4FE2-AD00-CB2B87380B47}" type="pres">
      <dgm:prSet presAssocID="{48DE9672-AF4D-401C-B9D4-D0CE6497A526}" presName="composite" presStyleCnt="0"/>
      <dgm:spPr/>
    </dgm:pt>
    <dgm:pt modelId="{1A9586F2-12F6-47F2-90A4-880882B6B77C}" type="pres">
      <dgm:prSet presAssocID="{48DE9672-AF4D-401C-B9D4-D0CE6497A526}" presName="parentText" presStyleLbl="alignNode1" presStyleIdx="1" presStyleCnt="2" custScaleX="129831">
        <dgm:presLayoutVars>
          <dgm:chMax val="1"/>
          <dgm:bulletEnabled val="1"/>
        </dgm:presLayoutVars>
      </dgm:prSet>
      <dgm:spPr/>
      <dgm:t>
        <a:bodyPr/>
        <a:lstStyle/>
        <a:p>
          <a:endParaRPr lang="en-US"/>
        </a:p>
      </dgm:t>
    </dgm:pt>
    <dgm:pt modelId="{E0355203-0523-4817-AAFC-BA50410B9E7F}" type="pres">
      <dgm:prSet presAssocID="{48DE9672-AF4D-401C-B9D4-D0CE6497A526}" presName="descendantText" presStyleLbl="alignAcc1" presStyleIdx="1" presStyleCnt="2" custScaleX="92691" custScaleY="100000" custLinFactNeighborX="2190" custLinFactNeighborY="-996">
        <dgm:presLayoutVars>
          <dgm:bulletEnabled val="1"/>
        </dgm:presLayoutVars>
      </dgm:prSet>
      <dgm:spPr/>
      <dgm:t>
        <a:bodyPr/>
        <a:lstStyle/>
        <a:p>
          <a:endParaRPr lang="en-US"/>
        </a:p>
      </dgm:t>
    </dgm:pt>
  </dgm:ptLst>
  <dgm:cxnLst>
    <dgm:cxn modelId="{0E976C46-A4EC-4517-B2F1-0F102727C3E3}" type="presOf" srcId="{A6552164-7BEA-416A-92F7-88DB31477A7C}" destId="{E0355203-0523-4817-AAFC-BA50410B9E7F}" srcOrd="0" destOrd="1" presId="urn:microsoft.com/office/officeart/2005/8/layout/chevron2"/>
    <dgm:cxn modelId="{B5060A9F-68F9-41EA-8091-D8EA78518CA3}" srcId="{48DE9672-AF4D-401C-B9D4-D0CE6497A526}" destId="{A6552164-7BEA-416A-92F7-88DB31477A7C}" srcOrd="1" destOrd="0" parTransId="{DEE6FF92-800D-465D-B7B2-8D594EADD214}" sibTransId="{2BA2D508-307D-4505-AD1A-9FB6A7357449}"/>
    <dgm:cxn modelId="{6B117A66-1C5B-4865-A52C-D177CCB6B984}" type="presOf" srcId="{0C720076-B683-4573-B887-F563785607F1}" destId="{07A645F7-A166-4D1E-BA01-FEF00846D13D}" srcOrd="0" destOrd="0" presId="urn:microsoft.com/office/officeart/2005/8/layout/chevron2"/>
    <dgm:cxn modelId="{B2F39F0E-9EEC-4795-B6CC-8821D70388A0}" type="presOf" srcId="{48DE9672-AF4D-401C-B9D4-D0CE6497A526}" destId="{1A9586F2-12F6-47F2-90A4-880882B6B77C}" srcOrd="0" destOrd="0" presId="urn:microsoft.com/office/officeart/2005/8/layout/chevron2"/>
    <dgm:cxn modelId="{1C57D514-11F7-4F67-86A8-A0A0D0A9F0A3}" type="presOf" srcId="{95E9AE96-67B6-4D54-BFCB-756D7BAD02D8}" destId="{E0355203-0523-4817-AAFC-BA50410B9E7F}" srcOrd="0" destOrd="0" presId="urn:microsoft.com/office/officeart/2005/8/layout/chevron2"/>
    <dgm:cxn modelId="{E9E854DE-3A20-4CBA-A943-9A27457014E5}" srcId="{0C720076-B683-4573-B887-F563785607F1}" destId="{48DE9672-AF4D-401C-B9D4-D0CE6497A526}" srcOrd="1" destOrd="0" parTransId="{2C0CD208-AEFE-4F27-A62E-8ABECF76B102}" sibTransId="{C92CAFE8-1286-455E-9323-721A4E8634CD}"/>
    <dgm:cxn modelId="{EB632852-63F5-4184-A6FF-7A0091919339}" type="presOf" srcId="{E2C761B2-8C7E-463C-A4E5-830A5E6911DD}" destId="{1F68FBE4-A6DB-445E-8885-86D9885BF053}" srcOrd="0" destOrd="0" presId="urn:microsoft.com/office/officeart/2005/8/layout/chevron2"/>
    <dgm:cxn modelId="{2B13350B-2866-47B1-807B-AA563C3D9E07}" srcId="{6BF1EE0C-AEBF-4643-AD2D-5AF733C00104}" destId="{CBBBDC46-9F92-467B-B1F4-D2AB63962215}" srcOrd="1" destOrd="0" parTransId="{E0C45DA2-E01C-4689-BCD8-1542D0B614AB}" sibTransId="{66F43FD8-E929-4AAB-A610-4E7377FE44F5}"/>
    <dgm:cxn modelId="{2B5009C3-FB84-4772-AC56-E09E8C668277}" srcId="{48DE9672-AF4D-401C-B9D4-D0CE6497A526}" destId="{95E9AE96-67B6-4D54-BFCB-756D7BAD02D8}" srcOrd="0" destOrd="0" parTransId="{0CC6B41F-9FE2-44D9-8AC4-6640F661FD25}" sibTransId="{89C60625-C718-4A33-A788-51C3B7EA5E6B}"/>
    <dgm:cxn modelId="{B757D23B-62D0-4FC0-83BA-50868BF7FC5A}" srcId="{6BF1EE0C-AEBF-4643-AD2D-5AF733C00104}" destId="{E2C761B2-8C7E-463C-A4E5-830A5E6911DD}" srcOrd="0" destOrd="0" parTransId="{30C81CF7-4CC8-4105-9594-D3F409B3D96E}" sibTransId="{79F2BE5F-AAB9-4A03-94EE-C51DBAC34DAF}"/>
    <dgm:cxn modelId="{0EF2BBF2-06FE-4623-BE0D-E3FB28155250}" srcId="{0C720076-B683-4573-B887-F563785607F1}" destId="{6BF1EE0C-AEBF-4643-AD2D-5AF733C00104}" srcOrd="0" destOrd="0" parTransId="{CD1481C9-5C53-428D-A1DA-474EEC5DD7A0}" sibTransId="{BA6A7D35-B39D-4215-9956-08F3D42E036C}"/>
    <dgm:cxn modelId="{AD82AF2E-EA20-4EE9-AF14-4FBC935E09EA}" type="presOf" srcId="{CBBBDC46-9F92-467B-B1F4-D2AB63962215}" destId="{1F68FBE4-A6DB-445E-8885-86D9885BF053}" srcOrd="0" destOrd="1" presId="urn:microsoft.com/office/officeart/2005/8/layout/chevron2"/>
    <dgm:cxn modelId="{0DA1B6FC-D522-4095-A78E-836A15C10A47}" type="presOf" srcId="{6BF1EE0C-AEBF-4643-AD2D-5AF733C00104}" destId="{9369C373-7EC1-4371-BC39-0446BED8BCAE}" srcOrd="0" destOrd="0" presId="urn:microsoft.com/office/officeart/2005/8/layout/chevron2"/>
    <dgm:cxn modelId="{99527E8F-B611-4CFF-BBDF-46E8E8C3D6F4}" type="presParOf" srcId="{07A645F7-A166-4D1E-BA01-FEF00846D13D}" destId="{E10F2B79-F479-4292-ABE0-D39E856622F0}" srcOrd="0" destOrd="0" presId="urn:microsoft.com/office/officeart/2005/8/layout/chevron2"/>
    <dgm:cxn modelId="{DF1C2DDF-B49A-4D8C-B15C-A66F91FC7EB4}" type="presParOf" srcId="{E10F2B79-F479-4292-ABE0-D39E856622F0}" destId="{9369C373-7EC1-4371-BC39-0446BED8BCAE}" srcOrd="0" destOrd="0" presId="urn:microsoft.com/office/officeart/2005/8/layout/chevron2"/>
    <dgm:cxn modelId="{79B0936D-FC67-4CCF-BF12-1DC87B0B440C}" type="presParOf" srcId="{E10F2B79-F479-4292-ABE0-D39E856622F0}" destId="{1F68FBE4-A6DB-445E-8885-86D9885BF053}" srcOrd="1" destOrd="0" presId="urn:microsoft.com/office/officeart/2005/8/layout/chevron2"/>
    <dgm:cxn modelId="{38545B60-8667-450C-8598-B31B5C7CBF39}" type="presParOf" srcId="{07A645F7-A166-4D1E-BA01-FEF00846D13D}" destId="{0ED7A2D6-636D-41D9-80DF-461D5B613233}" srcOrd="1" destOrd="0" presId="urn:microsoft.com/office/officeart/2005/8/layout/chevron2"/>
    <dgm:cxn modelId="{54228A05-7F81-4C49-B0E2-31B54A6CAF4D}" type="presParOf" srcId="{07A645F7-A166-4D1E-BA01-FEF00846D13D}" destId="{E9902B2E-F053-4FE2-AD00-CB2B87380B47}" srcOrd="2" destOrd="0" presId="urn:microsoft.com/office/officeart/2005/8/layout/chevron2"/>
    <dgm:cxn modelId="{705073EF-D8ED-4DCD-94A7-5342B06C8C14}" type="presParOf" srcId="{E9902B2E-F053-4FE2-AD00-CB2B87380B47}" destId="{1A9586F2-12F6-47F2-90A4-880882B6B77C}" srcOrd="0" destOrd="0" presId="urn:microsoft.com/office/officeart/2005/8/layout/chevron2"/>
    <dgm:cxn modelId="{8F3EF934-DC97-4E90-A304-8620A5A3A9E6}" type="presParOf" srcId="{E9902B2E-F053-4FE2-AD00-CB2B87380B47}" destId="{E0355203-0523-4817-AAFC-BA50410B9E7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558F-0A6D-44CC-9DCF-60C8BDA5A65C}">
      <dsp:nvSpPr>
        <dsp:cNvPr id="0" name=""/>
        <dsp:cNvSpPr/>
      </dsp:nvSpPr>
      <dsp:spPr>
        <a:xfrm>
          <a:off x="0" y="2746"/>
          <a:ext cx="2962656" cy="804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Local Action Group</a:t>
          </a:r>
          <a:endParaRPr lang="en-US" sz="1400" kern="1200" dirty="0"/>
        </a:p>
      </dsp:txBody>
      <dsp:txXfrm>
        <a:off x="39263" y="42009"/>
        <a:ext cx="2884130" cy="725779"/>
      </dsp:txXfrm>
    </dsp:sp>
    <dsp:sp modelId="{61D98658-8D7C-4299-9A92-29F92B3017D3}">
      <dsp:nvSpPr>
        <dsp:cNvPr id="0" name=""/>
        <dsp:cNvSpPr/>
      </dsp:nvSpPr>
      <dsp:spPr>
        <a:xfrm rot="5400000">
          <a:off x="5274405" y="-1428424"/>
          <a:ext cx="6434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77850" rtl="0">
            <a:lnSpc>
              <a:spcPct val="90000"/>
            </a:lnSpc>
            <a:spcBef>
              <a:spcPct val="0"/>
            </a:spcBef>
            <a:spcAft>
              <a:spcPct val="15000"/>
            </a:spcAft>
            <a:buChar char="••"/>
          </a:pPr>
          <a:r>
            <a:rPr lang="en-US" sz="1300" kern="1200" dirty="0" smtClean="0"/>
            <a:t>Implemented (analysis of the position of women in politics at 3 levels – European level, National Level and Local Government Level)</a:t>
          </a:r>
          <a:endParaRPr lang="en-US" sz="1300" kern="1200" dirty="0"/>
        </a:p>
      </dsp:txBody>
      <dsp:txXfrm rot="-5400000">
        <a:off x="2962655" y="914736"/>
        <a:ext cx="5235534" cy="580624"/>
      </dsp:txXfrm>
    </dsp:sp>
    <dsp:sp modelId="{8BD8957D-8B07-4CDB-AA52-50FCE9BEBC1C}">
      <dsp:nvSpPr>
        <dsp:cNvPr id="0" name=""/>
        <dsp:cNvSpPr/>
      </dsp:nvSpPr>
      <dsp:spPr>
        <a:xfrm>
          <a:off x="0" y="847267"/>
          <a:ext cx="2962656" cy="804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Baseline Study – Women in Politics</a:t>
          </a:r>
          <a:endParaRPr lang="en-US" sz="1600" kern="1200" dirty="0"/>
        </a:p>
      </dsp:txBody>
      <dsp:txXfrm>
        <a:off x="39263" y="886530"/>
        <a:ext cx="2884130" cy="725779"/>
      </dsp:txXfrm>
    </dsp:sp>
    <dsp:sp modelId="{ED3DFB26-27D6-4EC1-B592-D5D300C03E87}">
      <dsp:nvSpPr>
        <dsp:cNvPr id="0" name=""/>
        <dsp:cNvSpPr/>
      </dsp:nvSpPr>
      <dsp:spPr>
        <a:xfrm rot="5400000">
          <a:off x="5120137" y="-449472"/>
          <a:ext cx="930130" cy="5256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r>
            <a:rPr lang="el-GR" sz="1300" kern="1200" dirty="0" smtClean="0">
              <a:latin typeface="+mn-lt"/>
            </a:rPr>
            <a:t>1</a:t>
          </a:r>
          <a:r>
            <a:rPr lang="en-US" sz="1300" kern="1200" baseline="30000" dirty="0" err="1" smtClean="0">
              <a:latin typeface="+mn-lt"/>
            </a:rPr>
            <a:t>st</a:t>
          </a:r>
          <a:r>
            <a:rPr lang="en-US" sz="1300" kern="1200" dirty="0" smtClean="0">
              <a:latin typeface="+mn-lt"/>
            </a:rPr>
            <a:t> Transnational Workshop </a:t>
          </a:r>
          <a:r>
            <a:rPr lang="el-GR" sz="1300" kern="1200" dirty="0" smtClean="0">
              <a:latin typeface="+mn-lt"/>
            </a:rPr>
            <a:t> (16-20 </a:t>
          </a:r>
          <a:r>
            <a:rPr lang="en-US" sz="1300" kern="1200" dirty="0" smtClean="0">
              <a:latin typeface="+mn-lt"/>
            </a:rPr>
            <a:t>September 2013, Tallin,  Estonia</a:t>
          </a:r>
          <a:r>
            <a:rPr lang="el-GR" sz="1300" kern="1200" dirty="0" smtClean="0">
              <a:latin typeface="+mn-lt"/>
            </a:rPr>
            <a:t>)</a:t>
          </a:r>
          <a:endParaRPr lang="en-US" sz="1300" kern="1200" dirty="0">
            <a:latin typeface="+mn-lt"/>
          </a:endParaRPr>
        </a:p>
        <a:p>
          <a:pPr marL="114300" lvl="1" indent="-114300" algn="l" defTabSz="577850" rtl="0">
            <a:lnSpc>
              <a:spcPct val="90000"/>
            </a:lnSpc>
            <a:spcBef>
              <a:spcPct val="0"/>
            </a:spcBef>
            <a:spcAft>
              <a:spcPct val="15000"/>
            </a:spcAft>
            <a:buChar char="••"/>
          </a:pPr>
          <a:r>
            <a:rPr lang="el-GR" sz="1300" kern="1200" dirty="0" smtClean="0">
              <a:latin typeface="+mn-lt"/>
            </a:rPr>
            <a:t>2</a:t>
          </a:r>
          <a:r>
            <a:rPr lang="en-US" sz="1300" kern="1200" baseline="30000" dirty="0" err="1" smtClean="0">
              <a:latin typeface="+mn-lt"/>
            </a:rPr>
            <a:t>nd</a:t>
          </a:r>
          <a:r>
            <a:rPr lang="en-US" sz="1300" kern="1200" dirty="0" smtClean="0">
              <a:latin typeface="+mn-lt"/>
            </a:rPr>
            <a:t> Transnational Workshop </a:t>
          </a:r>
          <a:r>
            <a:rPr lang="el-GR" sz="1300" kern="1200" dirty="0" smtClean="0">
              <a:latin typeface="+mn-lt"/>
            </a:rPr>
            <a:t>  (2-</a:t>
          </a:r>
          <a:r>
            <a:rPr lang="en-US" sz="1300" kern="1200" dirty="0" smtClean="0">
              <a:latin typeface="+mn-lt"/>
            </a:rPr>
            <a:t>5 June</a:t>
          </a:r>
          <a:r>
            <a:rPr lang="el-GR" sz="1300" kern="1200" dirty="0" smtClean="0">
              <a:latin typeface="+mn-lt"/>
            </a:rPr>
            <a:t> 2014, </a:t>
          </a:r>
          <a:r>
            <a:rPr lang="en-US" sz="1300" kern="1200" dirty="0" smtClean="0">
              <a:latin typeface="+mn-lt"/>
            </a:rPr>
            <a:t>Athens, Greece</a:t>
          </a:r>
          <a:r>
            <a:rPr lang="el-GR" sz="1300" kern="1200" dirty="0" smtClean="0">
              <a:latin typeface="+mn-lt"/>
            </a:rPr>
            <a:t>)</a:t>
          </a:r>
          <a:endParaRPr lang="en-US" sz="1300" kern="1200" dirty="0">
            <a:latin typeface="+mn-lt"/>
          </a:endParaRPr>
        </a:p>
        <a:p>
          <a:pPr marL="114300" lvl="1" indent="-114300" algn="l" defTabSz="533400" rtl="0">
            <a:lnSpc>
              <a:spcPct val="90000"/>
            </a:lnSpc>
            <a:spcBef>
              <a:spcPct val="0"/>
            </a:spcBef>
            <a:spcAft>
              <a:spcPct val="15000"/>
            </a:spcAft>
            <a:buChar char="••"/>
          </a:pPr>
          <a:endParaRPr lang="el-GR" sz="1200" kern="1200" dirty="0">
            <a:latin typeface="+mn-lt"/>
          </a:endParaRPr>
        </a:p>
      </dsp:txBody>
      <dsp:txXfrm rot="-5400000">
        <a:off x="2956872" y="1759198"/>
        <a:ext cx="5211257" cy="839320"/>
      </dsp:txXfrm>
    </dsp:sp>
    <dsp:sp modelId="{23C43724-4579-4FF2-8EA0-3891C0EEF314}">
      <dsp:nvSpPr>
        <dsp:cNvPr id="0" name=""/>
        <dsp:cNvSpPr/>
      </dsp:nvSpPr>
      <dsp:spPr>
        <a:xfrm>
          <a:off x="0" y="1691787"/>
          <a:ext cx="2956872" cy="974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Participation in Project’s Transnational Workshops</a:t>
          </a:r>
          <a:endParaRPr lang="en-US" sz="1600" kern="1200" dirty="0"/>
        </a:p>
      </dsp:txBody>
      <dsp:txXfrm>
        <a:off x="47554" y="1739341"/>
        <a:ext cx="2861764" cy="879034"/>
      </dsp:txXfrm>
    </dsp:sp>
    <dsp:sp modelId="{84C04FD9-3107-4671-8B1B-AB294C86C1F4}">
      <dsp:nvSpPr>
        <dsp:cNvPr id="0" name=""/>
        <dsp:cNvSpPr/>
      </dsp:nvSpPr>
      <dsp:spPr>
        <a:xfrm rot="5400000">
          <a:off x="5274405" y="474826"/>
          <a:ext cx="6434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rtl="0">
            <a:lnSpc>
              <a:spcPct val="90000"/>
            </a:lnSpc>
            <a:spcBef>
              <a:spcPct val="0"/>
            </a:spcBef>
            <a:spcAft>
              <a:spcPct val="15000"/>
            </a:spcAft>
            <a:buChar char="••"/>
          </a:pPr>
          <a:endParaRPr lang="el-GR" sz="800" kern="1200" dirty="0"/>
        </a:p>
        <a:p>
          <a:pPr marL="114300" lvl="1" indent="-114300" algn="ctr" defTabSz="577850" rtl="0">
            <a:lnSpc>
              <a:spcPct val="90000"/>
            </a:lnSpc>
            <a:spcBef>
              <a:spcPct val="0"/>
            </a:spcBef>
            <a:spcAft>
              <a:spcPct val="15000"/>
            </a:spcAft>
            <a:buChar char="••"/>
          </a:pPr>
          <a:r>
            <a:rPr lang="en-US" sz="1300" kern="1200" dirty="0" smtClean="0"/>
            <a:t>Design  completed / Implementation almost completed </a:t>
          </a:r>
          <a:endParaRPr lang="en-US" sz="1300" kern="1200" dirty="0"/>
        </a:p>
        <a:p>
          <a:pPr marL="114300" lvl="1" indent="-114300" algn="ctr" defTabSz="533400" rtl="0">
            <a:lnSpc>
              <a:spcPct val="90000"/>
            </a:lnSpc>
            <a:spcBef>
              <a:spcPct val="0"/>
            </a:spcBef>
            <a:spcAft>
              <a:spcPct val="15000"/>
            </a:spcAft>
            <a:buChar char="••"/>
          </a:pPr>
          <a:endParaRPr lang="el-GR" sz="1200" kern="1200" dirty="0"/>
        </a:p>
      </dsp:txBody>
      <dsp:txXfrm rot="-5400000">
        <a:off x="2962655" y="2817986"/>
        <a:ext cx="5235534" cy="580624"/>
      </dsp:txXfrm>
    </dsp:sp>
    <dsp:sp modelId="{7C776875-0623-4EFE-8224-A558BB0856A3}">
      <dsp:nvSpPr>
        <dsp:cNvPr id="0" name=""/>
        <dsp:cNvSpPr/>
      </dsp:nvSpPr>
      <dsp:spPr>
        <a:xfrm>
          <a:off x="0" y="2706145"/>
          <a:ext cx="2962656" cy="804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Design and Implementation of Local Action Strategy/Campaign</a:t>
          </a:r>
          <a:endParaRPr lang="el-GR" sz="1600" kern="1200" dirty="0"/>
        </a:p>
      </dsp:txBody>
      <dsp:txXfrm>
        <a:off x="39263" y="2745408"/>
        <a:ext cx="2884130" cy="725779"/>
      </dsp:txXfrm>
    </dsp:sp>
    <dsp:sp modelId="{FE516936-26CA-45AC-899D-C90FCFC666D9}">
      <dsp:nvSpPr>
        <dsp:cNvPr id="0" name=""/>
        <dsp:cNvSpPr/>
      </dsp:nvSpPr>
      <dsp:spPr>
        <a:xfrm rot="5400000">
          <a:off x="5274405" y="1319346"/>
          <a:ext cx="6434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Market Research/Web survey</a:t>
          </a:r>
          <a:endParaRPr lang="en-US" sz="1300" kern="1200" dirty="0"/>
        </a:p>
        <a:p>
          <a:pPr marL="114300" lvl="1" indent="-114300" algn="l" defTabSz="577850" rtl="0">
            <a:lnSpc>
              <a:spcPct val="90000"/>
            </a:lnSpc>
            <a:spcBef>
              <a:spcPct val="0"/>
            </a:spcBef>
            <a:spcAft>
              <a:spcPct val="15000"/>
            </a:spcAft>
            <a:buChar char="••"/>
          </a:pPr>
          <a:r>
            <a:rPr lang="en-US" sz="1300" kern="1200" dirty="0" smtClean="0"/>
            <a:t>Training Program for Women Candidates and Potential Candidates (16-17 January 2014)</a:t>
          </a:r>
          <a:endParaRPr lang="en-US" sz="1300" kern="1200" dirty="0"/>
        </a:p>
      </dsp:txBody>
      <dsp:txXfrm rot="-5400000">
        <a:off x="2962655" y="3662506"/>
        <a:ext cx="5235534" cy="580624"/>
      </dsp:txXfrm>
    </dsp:sp>
    <dsp:sp modelId="{D2F5F45C-7AEA-44AB-BAC6-47FC1C36735E}">
      <dsp:nvSpPr>
        <dsp:cNvPr id="0" name=""/>
        <dsp:cNvSpPr/>
      </dsp:nvSpPr>
      <dsp:spPr>
        <a:xfrm>
          <a:off x="0" y="3550666"/>
          <a:ext cx="2962656" cy="804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Candidate support program</a:t>
          </a:r>
          <a:endParaRPr lang="en-US" sz="1600" kern="1200" dirty="0"/>
        </a:p>
      </dsp:txBody>
      <dsp:txXfrm>
        <a:off x="39263" y="3589929"/>
        <a:ext cx="2884130" cy="725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E9C6E-98E9-49EA-88CC-F256C66AF3A7}">
      <dsp:nvSpPr>
        <dsp:cNvPr id="0" name=""/>
        <dsp:cNvSpPr/>
      </dsp:nvSpPr>
      <dsp:spPr>
        <a:xfrm>
          <a:off x="743752" y="0"/>
          <a:ext cx="4064000" cy="4064000"/>
        </a:xfrm>
        <a:prstGeom prst="triangle">
          <a:avLst/>
        </a:prstGeom>
        <a:solidFill>
          <a:schemeClr val="bg2">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AF24C-4D8E-4509-BEFE-17BBDD1A05ED}">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Awareness Raising Activities</a:t>
          </a:r>
          <a:endParaRPr lang="en-US" sz="1800" kern="1200" dirty="0"/>
        </a:p>
      </dsp:txBody>
      <dsp:txXfrm>
        <a:off x="2790161" y="455544"/>
        <a:ext cx="2547676" cy="868101"/>
      </dsp:txXfrm>
    </dsp:sp>
    <dsp:sp modelId="{27AA1936-A7CE-44EA-9DBF-5A9875E1D089}">
      <dsp:nvSpPr>
        <dsp:cNvPr id="0" name=""/>
        <dsp:cNvSpPr/>
      </dsp:nvSpPr>
      <dsp:spPr>
        <a:xfrm>
          <a:off x="2831984" y="1527944"/>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Candidate Support Program Activities  </a:t>
          </a:r>
          <a:endParaRPr lang="en-US" sz="1800" kern="1200" dirty="0"/>
        </a:p>
      </dsp:txBody>
      <dsp:txXfrm>
        <a:off x="2878946" y="1574906"/>
        <a:ext cx="2547676" cy="868101"/>
      </dsp:txXfrm>
    </dsp:sp>
    <dsp:sp modelId="{5B8EA8D5-55FD-4431-B2B7-45066953B282}">
      <dsp:nvSpPr>
        <dsp:cNvPr id="0" name=""/>
        <dsp:cNvSpPr/>
      </dsp:nvSpPr>
      <dsp:spPr>
        <a:xfrm>
          <a:off x="2903994" y="2680071"/>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Dissemination Activities</a:t>
          </a:r>
          <a:endParaRPr lang="en-US" sz="1800" kern="1200" dirty="0"/>
        </a:p>
      </dsp:txBody>
      <dsp:txXfrm>
        <a:off x="2950956" y="2727033"/>
        <a:ext cx="2547676" cy="86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C373-7EC1-4371-BC39-0446BED8BCAE}">
      <dsp:nvSpPr>
        <dsp:cNvPr id="0" name=""/>
        <dsp:cNvSpPr/>
      </dsp:nvSpPr>
      <dsp:spPr>
        <a:xfrm rot="5400000">
          <a:off x="476" y="265458"/>
          <a:ext cx="2180355" cy="1986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l-GR" sz="1200" b="1" kern="1200" dirty="0" smtClean="0"/>
        </a:p>
        <a:p>
          <a:pPr lvl="0" algn="ctr" defTabSz="533400">
            <a:lnSpc>
              <a:spcPct val="90000"/>
            </a:lnSpc>
            <a:spcBef>
              <a:spcPct val="0"/>
            </a:spcBef>
            <a:spcAft>
              <a:spcPct val="35000"/>
            </a:spcAft>
          </a:pPr>
          <a:r>
            <a:rPr lang="en-US" sz="1200" b="1" kern="1200" dirty="0" smtClean="0"/>
            <a:t>AWARENESS RAISING</a:t>
          </a:r>
        </a:p>
        <a:p>
          <a:pPr lvl="0" algn="ctr" defTabSz="533400">
            <a:lnSpc>
              <a:spcPct val="90000"/>
            </a:lnSpc>
            <a:spcBef>
              <a:spcPct val="0"/>
            </a:spcBef>
            <a:spcAft>
              <a:spcPct val="35000"/>
            </a:spcAft>
          </a:pPr>
          <a:r>
            <a:rPr lang="en-US" sz="1200" b="1" kern="1200" dirty="0" smtClean="0"/>
            <a:t>ACTIVITIES</a:t>
          </a:r>
          <a:endParaRPr lang="el-GR" sz="1200" b="1" kern="1200" dirty="0" smtClean="0"/>
        </a:p>
      </dsp:txBody>
      <dsp:txXfrm rot="-5400000">
        <a:off x="97647" y="1161296"/>
        <a:ext cx="1986015" cy="194340"/>
      </dsp:txXfrm>
    </dsp:sp>
    <dsp:sp modelId="{1F68FBE4-A6DB-445E-8885-86D9885BF053}">
      <dsp:nvSpPr>
        <dsp:cNvPr id="0" name=""/>
        <dsp:cNvSpPr/>
      </dsp:nvSpPr>
      <dsp:spPr>
        <a:xfrm rot="5400000">
          <a:off x="4211226" y="-1923462"/>
          <a:ext cx="1736935" cy="56014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Campaign Logo</a:t>
          </a:r>
          <a:endParaRPr lang="en-US" sz="1800" kern="1200" dirty="0"/>
        </a:p>
        <a:p>
          <a:pPr marL="171450" lvl="1" indent="-171450" algn="l" defTabSz="800100">
            <a:lnSpc>
              <a:spcPct val="90000"/>
            </a:lnSpc>
            <a:spcBef>
              <a:spcPct val="0"/>
            </a:spcBef>
            <a:spcAft>
              <a:spcPct val="15000"/>
            </a:spcAft>
            <a:buChar char="••"/>
          </a:pPr>
          <a:r>
            <a:rPr lang="en-US" sz="1800" kern="1200" dirty="0" smtClean="0"/>
            <a:t>Website / E-kiosk</a:t>
          </a:r>
          <a:endParaRPr lang="en-US" sz="1800" kern="1200" dirty="0"/>
        </a:p>
        <a:p>
          <a:pPr marL="171450" lvl="1" indent="-171450" algn="l" defTabSz="800100">
            <a:lnSpc>
              <a:spcPct val="90000"/>
            </a:lnSpc>
            <a:spcBef>
              <a:spcPct val="0"/>
            </a:spcBef>
            <a:spcAft>
              <a:spcPct val="15000"/>
            </a:spcAft>
            <a:buChar char="••"/>
          </a:pPr>
          <a:r>
            <a:rPr lang="en-US" sz="1800" kern="1200" dirty="0" smtClean="0"/>
            <a:t>Facebook Page</a:t>
          </a:r>
          <a:endParaRPr lang="en-US" sz="1800" kern="1200" dirty="0"/>
        </a:p>
        <a:p>
          <a:pPr marL="171450" lvl="1" indent="-171450" algn="l" defTabSz="800100">
            <a:lnSpc>
              <a:spcPct val="90000"/>
            </a:lnSpc>
            <a:spcBef>
              <a:spcPct val="0"/>
            </a:spcBef>
            <a:spcAft>
              <a:spcPct val="15000"/>
            </a:spcAft>
            <a:buChar char="••"/>
          </a:pPr>
          <a:r>
            <a:rPr lang="en-US" sz="1800" kern="1200" dirty="0" smtClean="0"/>
            <a:t>Workshops</a:t>
          </a:r>
          <a:endParaRPr lang="en-US" sz="1800" kern="1200" dirty="0"/>
        </a:p>
        <a:p>
          <a:pPr marL="171450" lvl="1" indent="-171450" algn="l" defTabSz="800100">
            <a:lnSpc>
              <a:spcPct val="90000"/>
            </a:lnSpc>
            <a:spcBef>
              <a:spcPct val="0"/>
            </a:spcBef>
            <a:spcAft>
              <a:spcPct val="15000"/>
            </a:spcAft>
            <a:buChar char="••"/>
          </a:pPr>
          <a:r>
            <a:rPr lang="en-US" sz="1800" kern="1200" dirty="0" smtClean="0"/>
            <a:t>Press Releases </a:t>
          </a:r>
          <a:endParaRPr lang="en-US" sz="1800" kern="1200" dirty="0"/>
        </a:p>
        <a:p>
          <a:pPr marL="171450" lvl="1" indent="-171450" algn="l" defTabSz="800100">
            <a:lnSpc>
              <a:spcPct val="90000"/>
            </a:lnSpc>
            <a:spcBef>
              <a:spcPct val="0"/>
            </a:spcBef>
            <a:spcAft>
              <a:spcPct val="15000"/>
            </a:spcAft>
            <a:buChar char="••"/>
          </a:pPr>
          <a:r>
            <a:rPr lang="en-US" sz="1800" kern="1200" dirty="0" smtClean="0"/>
            <a:t>Radio Spot</a:t>
          </a:r>
          <a:endParaRPr lang="en-US" sz="1800" kern="1200" dirty="0"/>
        </a:p>
      </dsp:txBody>
      <dsp:txXfrm rot="-5400000">
        <a:off x="2278954" y="93600"/>
        <a:ext cx="5516689" cy="1567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C373-7EC1-4371-BC39-0446BED8BCAE}">
      <dsp:nvSpPr>
        <dsp:cNvPr id="0" name=""/>
        <dsp:cNvSpPr/>
      </dsp:nvSpPr>
      <dsp:spPr>
        <a:xfrm rot="5400000">
          <a:off x="-329464" y="341977"/>
          <a:ext cx="2547019" cy="18684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CANDIDATE SUPPORT PROGRAMME</a:t>
          </a:r>
          <a:endParaRPr lang="en-US" sz="1200" b="1" kern="1200" dirty="0"/>
        </a:p>
      </dsp:txBody>
      <dsp:txXfrm rot="-5400000">
        <a:off x="9824" y="936911"/>
        <a:ext cx="1868444" cy="678575"/>
      </dsp:txXfrm>
    </dsp:sp>
    <dsp:sp modelId="{1F68FBE4-A6DB-445E-8885-86D9885BF053}">
      <dsp:nvSpPr>
        <dsp:cNvPr id="0" name=""/>
        <dsp:cNvSpPr/>
      </dsp:nvSpPr>
      <dsp:spPr>
        <a:xfrm rot="5400000">
          <a:off x="4254904" y="-2080999"/>
          <a:ext cx="1354301" cy="60486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Web survey</a:t>
          </a:r>
          <a:endParaRPr lang="en-US" sz="1800" kern="1200" dirty="0"/>
        </a:p>
        <a:p>
          <a:pPr marL="171450" lvl="1" indent="-171450" algn="l" defTabSz="800100">
            <a:lnSpc>
              <a:spcPct val="90000"/>
            </a:lnSpc>
            <a:spcBef>
              <a:spcPct val="0"/>
            </a:spcBef>
            <a:spcAft>
              <a:spcPct val="15000"/>
            </a:spcAft>
            <a:buChar char="••"/>
          </a:pPr>
          <a:r>
            <a:rPr lang="en-US" sz="1800" kern="1200" dirty="0" smtClean="0"/>
            <a:t>Candidate Support Programme</a:t>
          </a:r>
          <a:endParaRPr lang="en-US" sz="1800" kern="1200" dirty="0"/>
        </a:p>
      </dsp:txBody>
      <dsp:txXfrm rot="-5400000">
        <a:off x="1907734" y="332283"/>
        <a:ext cx="5982529" cy="1222077"/>
      </dsp:txXfrm>
    </dsp:sp>
    <dsp:sp modelId="{1A9586F2-12F6-47F2-90A4-880882B6B77C}">
      <dsp:nvSpPr>
        <dsp:cNvPr id="0" name=""/>
        <dsp:cNvSpPr/>
      </dsp:nvSpPr>
      <dsp:spPr>
        <a:xfrm rot="5400000">
          <a:off x="-82423" y="2391361"/>
          <a:ext cx="2023306" cy="18388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l-GR" sz="1400" kern="1200" dirty="0" smtClean="0"/>
        </a:p>
        <a:p>
          <a:pPr lvl="0" algn="ctr" defTabSz="622300">
            <a:lnSpc>
              <a:spcPct val="90000"/>
            </a:lnSpc>
            <a:spcBef>
              <a:spcPct val="0"/>
            </a:spcBef>
            <a:spcAft>
              <a:spcPct val="35000"/>
            </a:spcAft>
          </a:pPr>
          <a:r>
            <a:rPr lang="en-US" sz="1200" b="1" kern="1200" dirty="0" smtClean="0"/>
            <a:t>DISSEMINATION ACTIVITIES</a:t>
          </a:r>
          <a:endParaRPr lang="en-US" sz="1200" b="1" kern="1200" dirty="0"/>
        </a:p>
      </dsp:txBody>
      <dsp:txXfrm rot="-5400000">
        <a:off x="9823" y="3218524"/>
        <a:ext cx="1838815" cy="184491"/>
      </dsp:txXfrm>
    </dsp:sp>
    <dsp:sp modelId="{E0355203-0523-4817-AAFC-BA50410B9E7F}">
      <dsp:nvSpPr>
        <dsp:cNvPr id="0" name=""/>
        <dsp:cNvSpPr/>
      </dsp:nvSpPr>
      <dsp:spPr>
        <a:xfrm rot="5400000">
          <a:off x="3404421" y="790502"/>
          <a:ext cx="1315149" cy="43061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Production of Dissemination Material</a:t>
          </a:r>
          <a:endParaRPr lang="en-US" sz="1800" b="0" kern="1200" dirty="0"/>
        </a:p>
        <a:p>
          <a:pPr marL="171450" lvl="1" indent="-171450" algn="l" defTabSz="800100">
            <a:lnSpc>
              <a:spcPct val="90000"/>
            </a:lnSpc>
            <a:spcBef>
              <a:spcPct val="0"/>
            </a:spcBef>
            <a:spcAft>
              <a:spcPct val="15000"/>
            </a:spcAft>
            <a:buChar char="••"/>
          </a:pPr>
          <a:r>
            <a:rPr lang="en-US" sz="1800" kern="1200" dirty="0" smtClean="0"/>
            <a:t>Participation in relevant events/networks</a:t>
          </a:r>
          <a:endParaRPr lang="en-US" sz="1800" kern="1200" dirty="0"/>
        </a:p>
      </dsp:txBody>
      <dsp:txXfrm rot="-5400000">
        <a:off x="1908907" y="2350216"/>
        <a:ext cx="4241977" cy="11867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CBBDF6B-45FF-48FD-8652-D71BB4601BA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BBDF6B-45FF-48FD-8652-D71BB4601BA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CBBDF6B-45FF-48FD-8652-D71BB4601BA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BBDF6B-45FF-48FD-8652-D71BB4601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E6B890E-BC60-443A-B6BC-120A7F821CEB}" type="datetimeFigureOut">
              <a:rPr lang="en-US" smtClean="0"/>
              <a:pPr/>
              <a:t>6/2/2014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BBDF6B-45FF-48FD-8652-D71BB4601BA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E6B890E-BC60-443A-B6BC-120A7F821CEB}" type="datetimeFigureOut">
              <a:rPr lang="en-US" smtClean="0"/>
              <a:pPr/>
              <a:t>6/2/2014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CBBDF6B-45FF-48FD-8652-D71BB4601BA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pothoulaki.m\Desktop\MWEP-JUNE-Presentation\ISOTITA-SPOT-final.mp3"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pothoulaki.m\Desktop\MWEP-JUNE-Presentation\kentro%20merimnas%20oikogeneias%20petra%201305.mp3"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kingsoftstor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pothoulaki.m\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4" descr="kmop_logo_alt1_smaller"/>
          <p:cNvPicPr/>
          <p:nvPr/>
        </p:nvPicPr>
        <p:blipFill>
          <a:blip r:embed="rId3" cstate="print"/>
          <a:srcRect/>
          <a:stretch>
            <a:fillRect/>
          </a:stretch>
        </p:blipFill>
        <p:spPr bwMode="auto">
          <a:xfrm>
            <a:off x="7686675" y="0"/>
            <a:ext cx="1457325" cy="1333500"/>
          </a:xfrm>
          <a:prstGeom prst="rect">
            <a:avLst/>
          </a:prstGeom>
          <a:noFill/>
          <a:ln w="9525">
            <a:noFill/>
            <a:miter lim="800000"/>
            <a:headEnd/>
            <a:tailEnd/>
          </a:ln>
        </p:spPr>
      </p:pic>
      <p:pic>
        <p:nvPicPr>
          <p:cNvPr id="6" name="Picture 5" descr="C:\Users\pothoulaki.m\AppData\Local\Microsoft\Windows\Temporary Internet Files\Content.Outlook\LC3WDV91\euflogo.jpg"/>
          <p:cNvPicPr/>
          <p:nvPr/>
        </p:nvPicPr>
        <p:blipFill>
          <a:blip r:embed="rId4" cstate="print"/>
          <a:srcRect/>
          <a:stretch>
            <a:fillRect/>
          </a:stretch>
        </p:blipFill>
        <p:spPr bwMode="auto">
          <a:xfrm>
            <a:off x="0" y="0"/>
            <a:ext cx="1857324" cy="2143092"/>
          </a:xfrm>
          <a:prstGeom prst="rect">
            <a:avLst/>
          </a:prstGeom>
          <a:noFill/>
          <a:ln w="9525">
            <a:noFill/>
            <a:miter lim="800000"/>
            <a:headEnd/>
            <a:tailEnd/>
          </a:ln>
        </p:spPr>
      </p:pic>
      <p:sp>
        <p:nvSpPr>
          <p:cNvPr id="7" name="Title 1"/>
          <p:cNvSpPr txBox="1">
            <a:spLocks/>
          </p:cNvSpPr>
          <p:nvPr/>
        </p:nvSpPr>
        <p:spPr>
          <a:xfrm>
            <a:off x="179512" y="2420888"/>
            <a:ext cx="6858000" cy="1800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smtClean="0">
                <a:ln>
                  <a:noFill/>
                </a:ln>
                <a:solidFill>
                  <a:srgbClr val="0070C0"/>
                </a:solidFill>
                <a:effectLst/>
                <a:uLnTx/>
                <a:uFillTx/>
                <a:latin typeface="+mj-lt"/>
                <a:ea typeface="+mj-ea"/>
                <a:cs typeface="+mj-cs"/>
              </a:rPr>
              <a:t/>
            </a:r>
            <a:br>
              <a:rPr kumimoji="0" lang="en-US" sz="2000" b="1" i="0" u="none" strike="noStrike" kern="1200" cap="small" spc="0" normalizeH="0" baseline="0" noProof="0" dirty="0" smtClean="0">
                <a:ln>
                  <a:noFill/>
                </a:ln>
                <a:solidFill>
                  <a:srgbClr val="0070C0"/>
                </a:solidFill>
                <a:effectLst/>
                <a:uLnTx/>
                <a:uFillTx/>
                <a:latin typeface="+mj-lt"/>
                <a:ea typeface="+mj-ea"/>
                <a:cs typeface="+mj-cs"/>
              </a:rPr>
            </a:br>
            <a:r>
              <a:rPr kumimoji="0" lang="en-US" sz="2000" b="1" i="0" u="none" strike="noStrike" kern="1200" cap="small" spc="0" normalizeH="0" baseline="0" noProof="0" dirty="0" smtClean="0">
                <a:ln>
                  <a:noFill/>
                </a:ln>
                <a:solidFill>
                  <a:srgbClr val="0070C0"/>
                </a:solidFill>
                <a:effectLst/>
                <a:uLnTx/>
                <a:uFillTx/>
                <a:latin typeface="+mj-lt"/>
                <a:ea typeface="+mj-ea"/>
                <a:cs typeface="+mj-cs"/>
              </a:rPr>
              <a:t>More Women in European Politics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smtClean="0">
                <a:ln>
                  <a:noFill/>
                </a:ln>
                <a:solidFill>
                  <a:srgbClr val="0070C0"/>
                </a:solidFill>
                <a:effectLst/>
                <a:uLnTx/>
                <a:uFillTx/>
                <a:latin typeface="+mj-lt"/>
                <a:ea typeface="+mj-ea"/>
                <a:cs typeface="+mj-cs"/>
              </a:rPr>
              <a:t>More women</a:t>
            </a:r>
            <a:r>
              <a:rPr kumimoji="0" lang="en-US" sz="2000" b="1" i="0" u="none" strike="noStrike" kern="1200" cap="small" spc="0" normalizeH="0" noProof="0" dirty="0" smtClean="0">
                <a:ln>
                  <a:noFill/>
                </a:ln>
                <a:solidFill>
                  <a:srgbClr val="0070C0"/>
                </a:solidFill>
                <a:effectLst/>
                <a:uLnTx/>
                <a:uFillTx/>
                <a:latin typeface="+mj-lt"/>
                <a:ea typeface="+mj-ea"/>
                <a:cs typeface="+mj-cs"/>
              </a:rPr>
              <a:t> in 2014</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cap="small" dirty="0" smtClean="0">
              <a:solidFill>
                <a:srgbClr val="0070C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spc="0" normalizeH="0" noProof="0" dirty="0" smtClean="0">
                <a:ln>
                  <a:noFill/>
                </a:ln>
                <a:solidFill>
                  <a:srgbClr val="0070C0"/>
                </a:solidFill>
                <a:effectLst/>
                <a:uLnTx/>
                <a:uFillTx/>
                <a:latin typeface="+mj-lt"/>
                <a:ea typeface="+mj-ea"/>
                <a:cs typeface="+mj-cs"/>
              </a:rPr>
              <a:t>How close are we?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small" spc="0" normalizeH="0" baseline="0" noProof="0" dirty="0">
              <a:ln>
                <a:noFill/>
              </a:ln>
              <a:solidFill>
                <a:srgbClr val="0070C0"/>
              </a:solidFill>
              <a:effectLst/>
              <a:uLnTx/>
              <a:uFillTx/>
              <a:latin typeface="+mj-lt"/>
              <a:ea typeface="+mj-ea"/>
              <a:cs typeface="+mj-cs"/>
            </a:endParaRPr>
          </a:p>
        </p:txBody>
      </p:sp>
      <p:sp>
        <p:nvSpPr>
          <p:cNvPr id="8" name="Subtitle 2"/>
          <p:cNvSpPr txBox="1">
            <a:spLocks/>
          </p:cNvSpPr>
          <p:nvPr/>
        </p:nvSpPr>
        <p:spPr>
          <a:xfrm>
            <a:off x="179512" y="5229200"/>
            <a:ext cx="4248472" cy="662004"/>
          </a:xfrm>
          <a:prstGeom prst="rect">
            <a:avLst/>
          </a:prstGeom>
        </p:spPr>
        <p:txBody>
          <a:bodyPr vert="horz">
            <a:noAutofit/>
          </a:bodyPr>
          <a:lstStyle/>
          <a:p>
            <a:pPr marL="0" marR="0" lvl="0" indent="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1600" b="1" dirty="0" smtClean="0">
                <a:solidFill>
                  <a:schemeClr val="tx2"/>
                </a:solidFill>
              </a:rPr>
              <a:t>Dr Maria Pothoulaki</a:t>
            </a:r>
            <a:r>
              <a:rPr kumimoji="0" lang="el-GR" sz="1600" b="1" i="0" u="none" strike="noStrike" kern="1200" cap="none" spc="0" normalizeH="0" baseline="0" noProof="0" dirty="0" smtClean="0">
                <a:ln>
                  <a:noFill/>
                </a:ln>
                <a:solidFill>
                  <a:schemeClr val="tx2"/>
                </a:solidFill>
                <a:effectLst/>
                <a:uLnTx/>
                <a:uFillTx/>
                <a:ea typeface="+mn-ea"/>
                <a:cs typeface="+mn-cs"/>
              </a:rPr>
              <a:t> </a:t>
            </a:r>
          </a:p>
          <a:p>
            <a:pPr marL="0" marR="0" lvl="0" indent="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1600" b="1" dirty="0" smtClean="0">
                <a:solidFill>
                  <a:schemeClr val="tx2"/>
                </a:solidFill>
              </a:rPr>
              <a:t>Family and Childcare Center - KMOP</a:t>
            </a:r>
            <a:endParaRPr kumimoji="0" lang="en-US" sz="1600" b="1" i="0" u="none" strike="noStrike" kern="1200" cap="none" spc="0" normalizeH="0" baseline="0" noProof="0" dirty="0">
              <a:ln>
                <a:noFill/>
              </a:ln>
              <a:solidFill>
                <a:schemeClr val="tx2"/>
              </a:solidFill>
              <a:effectLst/>
              <a:uLnTx/>
              <a:uFillTx/>
              <a:ea typeface="+mn-ea"/>
              <a:cs typeface="+mn-cs"/>
            </a:endParaRPr>
          </a:p>
        </p:txBody>
      </p:sp>
      <p:pic>
        <p:nvPicPr>
          <p:cNvPr id="9" name="Picture 8" descr="C:\Users\pothoulaki.m\Desktop\ΙΓΝΑΤΙΟΣ\logo EU (1).png"/>
          <p:cNvPicPr/>
          <p:nvPr/>
        </p:nvPicPr>
        <p:blipFill>
          <a:blip r:embed="rId5" cstate="print"/>
          <a:srcRect/>
          <a:stretch>
            <a:fillRect/>
          </a:stretch>
        </p:blipFill>
        <p:spPr bwMode="auto">
          <a:xfrm>
            <a:off x="0" y="6184598"/>
            <a:ext cx="1085866" cy="673402"/>
          </a:xfrm>
          <a:prstGeom prst="rect">
            <a:avLst/>
          </a:prstGeom>
          <a:noFill/>
          <a:ln w="9525">
            <a:noFill/>
            <a:miter lim="800000"/>
            <a:headEnd/>
            <a:tailEnd/>
          </a:ln>
        </p:spPr>
      </p:pic>
      <p:sp>
        <p:nvSpPr>
          <p:cNvPr id="10"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Workshop I</a:t>
            </a: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2"/>
          <p:cNvSpPr>
            <a:spLocks noGrp="1"/>
          </p:cNvSpPr>
          <p:nvPr>
            <p:ph idx="1"/>
          </p:nvPr>
        </p:nvSpPr>
        <p:spPr>
          <a:xfrm>
            <a:off x="1187624" y="1412776"/>
            <a:ext cx="6840760" cy="4680520"/>
          </a:xfrm>
        </p:spPr>
        <p:txBody>
          <a:bodyPr>
            <a:normAutofit/>
          </a:bodyPr>
          <a:lstStyle/>
          <a:p>
            <a:endParaRPr lang="el-GR" sz="2000" dirty="0" smtClean="0"/>
          </a:p>
          <a:p>
            <a:endParaRPr lang="el-GR" sz="2000" dirty="0" smtClean="0"/>
          </a:p>
          <a:p>
            <a:endParaRPr lang="el-GR" sz="2000" dirty="0" smtClean="0"/>
          </a:p>
        </p:txBody>
      </p:sp>
      <p:grpSp>
        <p:nvGrpSpPr>
          <p:cNvPr id="20" name="Group 19"/>
          <p:cNvGrpSpPr/>
          <p:nvPr/>
        </p:nvGrpSpPr>
        <p:grpSpPr>
          <a:xfrm>
            <a:off x="1043608" y="1124744"/>
            <a:ext cx="6418735" cy="4638020"/>
            <a:chOff x="1043608" y="1124744"/>
            <a:chExt cx="6418735" cy="4638020"/>
          </a:xfrm>
        </p:grpSpPr>
        <p:pic>
          <p:nvPicPr>
            <p:cNvPr id="1034" name="Picture 10" descr="C:\Users\pothoulaki.m\Desktop\IMGP3823.JPG"/>
            <p:cNvPicPr>
              <a:picLocks noChangeAspect="1" noChangeArrowheads="1"/>
            </p:cNvPicPr>
            <p:nvPr/>
          </p:nvPicPr>
          <p:blipFill>
            <a:blip r:embed="rId3" cstate="print"/>
            <a:stretch>
              <a:fillRect/>
            </a:stretch>
          </p:blipFill>
          <p:spPr bwMode="auto">
            <a:xfrm>
              <a:off x="3995936" y="1124744"/>
              <a:ext cx="3466407" cy="2597727"/>
            </a:xfrm>
            <a:prstGeom prst="rect">
              <a:avLst/>
            </a:prstGeom>
            <a:noFill/>
          </p:spPr>
        </p:pic>
        <p:pic>
          <p:nvPicPr>
            <p:cNvPr id="1035" name="Picture 11" descr="C:\Users\pothoulaki.m\Desktop\IMGP3869.JPG"/>
            <p:cNvPicPr>
              <a:picLocks noChangeAspect="1" noChangeArrowheads="1"/>
            </p:cNvPicPr>
            <p:nvPr/>
          </p:nvPicPr>
          <p:blipFill>
            <a:blip r:embed="rId4" cstate="print"/>
            <a:srcRect/>
            <a:stretch>
              <a:fillRect/>
            </a:stretch>
          </p:blipFill>
          <p:spPr bwMode="auto">
            <a:xfrm>
              <a:off x="1043608" y="1412776"/>
              <a:ext cx="2752662" cy="2064496"/>
            </a:xfrm>
            <a:prstGeom prst="rect">
              <a:avLst/>
            </a:prstGeom>
            <a:noFill/>
          </p:spPr>
        </p:pic>
        <p:pic>
          <p:nvPicPr>
            <p:cNvPr id="1036" name="Picture 12" descr="C:\Users\pothoulaki.m\Desktop\IMGP3797.JPG"/>
            <p:cNvPicPr>
              <a:picLocks noChangeAspect="1" noChangeArrowheads="1"/>
            </p:cNvPicPr>
            <p:nvPr/>
          </p:nvPicPr>
          <p:blipFill>
            <a:blip r:embed="rId5" cstate="print"/>
            <a:srcRect/>
            <a:stretch>
              <a:fillRect/>
            </a:stretch>
          </p:blipFill>
          <p:spPr bwMode="auto">
            <a:xfrm>
              <a:off x="1187624" y="3789040"/>
              <a:ext cx="2631632" cy="1973724"/>
            </a:xfrm>
            <a:prstGeom prst="rect">
              <a:avLst/>
            </a:prstGeom>
            <a:noFill/>
          </p:spPr>
        </p:pic>
      </p:grpSp>
      <p:pic>
        <p:nvPicPr>
          <p:cNvPr id="1037" name="Picture 13" descr="C:\Users\pothoulaki.m\Desktop\IMGP3807 (2).JPG"/>
          <p:cNvPicPr>
            <a:picLocks noChangeAspect="1" noChangeArrowheads="1"/>
          </p:cNvPicPr>
          <p:nvPr/>
        </p:nvPicPr>
        <p:blipFill>
          <a:blip r:embed="rId6" cstate="print"/>
          <a:srcRect/>
          <a:stretch>
            <a:fillRect/>
          </a:stretch>
        </p:blipFill>
        <p:spPr bwMode="auto">
          <a:xfrm>
            <a:off x="3995936" y="3789040"/>
            <a:ext cx="2857334" cy="2143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Workshop I</a:t>
            </a: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2"/>
          <p:cNvSpPr>
            <a:spLocks noGrp="1"/>
          </p:cNvSpPr>
          <p:nvPr>
            <p:ph idx="1"/>
          </p:nvPr>
        </p:nvSpPr>
        <p:spPr>
          <a:xfrm>
            <a:off x="1187624" y="1412776"/>
            <a:ext cx="6840760" cy="4680520"/>
          </a:xfrm>
        </p:spPr>
        <p:txBody>
          <a:bodyPr>
            <a:normAutofit/>
          </a:bodyPr>
          <a:lstStyle/>
          <a:p>
            <a:endParaRPr lang="el-GR" sz="2000" dirty="0" smtClean="0"/>
          </a:p>
          <a:p>
            <a:endParaRPr lang="el-GR" sz="2000" dirty="0" smtClean="0"/>
          </a:p>
          <a:p>
            <a:endParaRPr lang="el-GR" sz="2000" dirty="0" smtClean="0"/>
          </a:p>
        </p:txBody>
      </p:sp>
      <p:grpSp>
        <p:nvGrpSpPr>
          <p:cNvPr id="16" name="Group 15"/>
          <p:cNvGrpSpPr/>
          <p:nvPr/>
        </p:nvGrpSpPr>
        <p:grpSpPr>
          <a:xfrm>
            <a:off x="1187624" y="1052736"/>
            <a:ext cx="5447590" cy="5358100"/>
            <a:chOff x="1187624" y="1052736"/>
            <a:chExt cx="5447590" cy="5358100"/>
          </a:xfrm>
        </p:grpSpPr>
        <p:pic>
          <p:nvPicPr>
            <p:cNvPr id="2050" name="Picture 2" descr="C:\Users\pothoulaki.m\Desktop\IMGP3811.JPG"/>
            <p:cNvPicPr>
              <a:picLocks noChangeAspect="1" noChangeArrowheads="1"/>
            </p:cNvPicPr>
            <p:nvPr/>
          </p:nvPicPr>
          <p:blipFill>
            <a:blip r:embed="rId3" cstate="print"/>
            <a:srcRect/>
            <a:stretch>
              <a:fillRect/>
            </a:stretch>
          </p:blipFill>
          <p:spPr bwMode="auto">
            <a:xfrm>
              <a:off x="1187624" y="1052736"/>
              <a:ext cx="2729808" cy="3639744"/>
            </a:xfrm>
            <a:prstGeom prst="rect">
              <a:avLst/>
            </a:prstGeom>
            <a:noFill/>
          </p:spPr>
        </p:pic>
        <p:pic>
          <p:nvPicPr>
            <p:cNvPr id="2051" name="Picture 3" descr="C:\Users\pothoulaki.m\Desktop\IMGP3819.JPG"/>
            <p:cNvPicPr>
              <a:picLocks noChangeAspect="1" noChangeArrowheads="1"/>
            </p:cNvPicPr>
            <p:nvPr/>
          </p:nvPicPr>
          <p:blipFill>
            <a:blip r:embed="rId4" cstate="print"/>
            <a:srcRect/>
            <a:stretch>
              <a:fillRect/>
            </a:stretch>
          </p:blipFill>
          <p:spPr bwMode="auto">
            <a:xfrm>
              <a:off x="4067944" y="1052736"/>
              <a:ext cx="2567270" cy="1925454"/>
            </a:xfrm>
            <a:prstGeom prst="rect">
              <a:avLst/>
            </a:prstGeom>
            <a:noFill/>
          </p:spPr>
        </p:pic>
        <p:pic>
          <p:nvPicPr>
            <p:cNvPr id="2052" name="Picture 4" descr="C:\Users\pothoulaki.m\Desktop\IMGP3828.JPG"/>
            <p:cNvPicPr>
              <a:picLocks noChangeAspect="1" noChangeArrowheads="1"/>
            </p:cNvPicPr>
            <p:nvPr/>
          </p:nvPicPr>
          <p:blipFill>
            <a:blip r:embed="rId5" cstate="print"/>
            <a:srcRect/>
            <a:stretch>
              <a:fillRect/>
            </a:stretch>
          </p:blipFill>
          <p:spPr bwMode="auto">
            <a:xfrm>
              <a:off x="1187624" y="4365104"/>
              <a:ext cx="2727642" cy="2045732"/>
            </a:xfrm>
            <a:prstGeom prst="rect">
              <a:avLst/>
            </a:prstGeom>
            <a:noFill/>
          </p:spPr>
        </p:pic>
      </p:grpSp>
      <p:pic>
        <p:nvPicPr>
          <p:cNvPr id="2053" name="Picture 5" descr="C:\Users\pothoulaki.m\Desktop\IMGP3841.JPG"/>
          <p:cNvPicPr>
            <a:picLocks noChangeAspect="1" noChangeArrowheads="1"/>
          </p:cNvPicPr>
          <p:nvPr/>
        </p:nvPicPr>
        <p:blipFill>
          <a:blip r:embed="rId6" cstate="print"/>
          <a:srcRect/>
          <a:stretch>
            <a:fillRect/>
          </a:stretch>
        </p:blipFill>
        <p:spPr bwMode="auto">
          <a:xfrm>
            <a:off x="4043942" y="3086963"/>
            <a:ext cx="3624402" cy="2718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Press Releases</a:t>
            </a: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2"/>
          <p:cNvSpPr>
            <a:spLocks noGrp="1"/>
          </p:cNvSpPr>
          <p:nvPr>
            <p:ph idx="1"/>
          </p:nvPr>
        </p:nvSpPr>
        <p:spPr>
          <a:xfrm>
            <a:off x="1115616" y="1556792"/>
            <a:ext cx="7200800" cy="4464496"/>
          </a:xfrm>
        </p:spPr>
        <p:txBody>
          <a:bodyPr>
            <a:normAutofit/>
          </a:bodyPr>
          <a:lstStyle/>
          <a:p>
            <a:r>
              <a:rPr lang="en-US" sz="1800" dirty="0" smtClean="0"/>
              <a:t>Press Release I – October 2013 </a:t>
            </a:r>
          </a:p>
          <a:p>
            <a:pPr lvl="1"/>
            <a:r>
              <a:rPr lang="en-US" sz="1400" dirty="0" smtClean="0"/>
              <a:t>(Project Summary – Implementation of 1</a:t>
            </a:r>
            <a:r>
              <a:rPr lang="en-US" sz="1400" baseline="30000" dirty="0" smtClean="0"/>
              <a:t>st</a:t>
            </a:r>
            <a:r>
              <a:rPr lang="en-US" sz="1400" dirty="0" smtClean="0"/>
              <a:t> Transnational Workshop in Tallin, Announcement of Workshop in Athens)</a:t>
            </a:r>
          </a:p>
          <a:p>
            <a:pPr lvl="1">
              <a:buNone/>
            </a:pPr>
            <a:endParaRPr lang="en-US" sz="1400" dirty="0" smtClean="0"/>
          </a:p>
          <a:p>
            <a:r>
              <a:rPr lang="en-US" sz="1800" dirty="0" smtClean="0"/>
              <a:t>Press Release II – November 2013 </a:t>
            </a:r>
          </a:p>
          <a:p>
            <a:pPr lvl="1"/>
            <a:r>
              <a:rPr lang="en-US" sz="1400" dirty="0" smtClean="0"/>
              <a:t>(Implementation of one day workshop in Athens, 22</a:t>
            </a:r>
            <a:r>
              <a:rPr lang="en-US" sz="1400" baseline="30000" dirty="0" smtClean="0"/>
              <a:t>nd</a:t>
            </a:r>
            <a:r>
              <a:rPr lang="en-US" sz="1400" dirty="0" smtClean="0"/>
              <a:t> November 2013, Topics discussed and Speakers)</a:t>
            </a:r>
          </a:p>
          <a:p>
            <a:pPr lvl="1">
              <a:buNone/>
            </a:pPr>
            <a:endParaRPr lang="en-US" sz="1400" dirty="0" smtClean="0"/>
          </a:p>
          <a:p>
            <a:r>
              <a:rPr lang="en-US" sz="1800" dirty="0" smtClean="0"/>
              <a:t>Press Release III – January 2014</a:t>
            </a:r>
          </a:p>
          <a:p>
            <a:pPr lvl="1"/>
            <a:r>
              <a:rPr lang="en-US" sz="1400" dirty="0" smtClean="0"/>
              <a:t>(Implementation of the Candidate Support Program in Athens,16-17 January 2014, training topics and participation)</a:t>
            </a:r>
          </a:p>
          <a:p>
            <a:pPr lvl="1">
              <a:buNone/>
            </a:pPr>
            <a:endParaRPr lang="en-US" sz="1400" dirty="0" smtClean="0"/>
          </a:p>
          <a:p>
            <a:r>
              <a:rPr lang="en-US" sz="1800" dirty="0" smtClean="0"/>
              <a:t>Press Release IV – March 2014</a:t>
            </a:r>
          </a:p>
          <a:p>
            <a:pPr lvl="1"/>
            <a:r>
              <a:rPr lang="en-US" sz="1400" dirty="0" smtClean="0"/>
              <a:t>(Celebration of Women’s Day – Need for the active involvement of Women in the socio-economic political process)</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Radio Spot</a:t>
            </a:r>
          </a:p>
        </p:txBody>
      </p:sp>
      <p:pic>
        <p:nvPicPr>
          <p:cNvPr id="5" name="Picture 4"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SOTITA-SPOT-final.mp3">
            <a:hlinkClick r:id="" action="ppaction://media"/>
          </p:cNvPr>
          <p:cNvPicPr>
            <a:picLocks noRot="1" noChangeAspect="1"/>
          </p:cNvPicPr>
          <p:nvPr>
            <a:audioFile r:link="rId1"/>
          </p:nvPr>
        </p:nvPicPr>
        <p:blipFill>
          <a:blip r:embed="rId4" cstate="print"/>
          <a:stretch>
            <a:fillRect/>
          </a:stretch>
        </p:blipFill>
        <p:spPr>
          <a:xfrm>
            <a:off x="4211960" y="3082052"/>
            <a:ext cx="1152128" cy="837912"/>
          </a:xfrm>
          <a:prstGeom prst="rect">
            <a:avLst/>
          </a:prstGeom>
        </p:spPr>
      </p:pic>
      <p:sp>
        <p:nvSpPr>
          <p:cNvPr id="8" name="TextBox 7"/>
          <p:cNvSpPr txBox="1"/>
          <p:nvPr/>
        </p:nvSpPr>
        <p:spPr>
          <a:xfrm>
            <a:off x="1619672" y="4725144"/>
            <a:ext cx="6408712" cy="646331"/>
          </a:xfrm>
          <a:prstGeom prst="rect">
            <a:avLst/>
          </a:prstGeom>
          <a:noFill/>
        </p:spPr>
        <p:txBody>
          <a:bodyPr wrap="square" rtlCol="0">
            <a:spAutoFit/>
          </a:bodyPr>
          <a:lstStyle/>
          <a:p>
            <a:pPr algn="ctr"/>
            <a:r>
              <a:rPr lang="en-US" dirty="0" smtClean="0"/>
              <a:t>The radio spot was produced and broadcast by “Radio Thessaloniki” targeting the area of Central Macedonia in Greece</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1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498080" cy="1143000"/>
          </a:xfrm>
        </p:spPr>
        <p:txBody>
          <a:bodyPr>
            <a:normAutofit/>
          </a:bodyPr>
          <a:lstStyle/>
          <a:p>
            <a:r>
              <a:rPr lang="en-US" sz="2800" dirty="0" smtClean="0"/>
              <a:t>Awareness raising activities</a:t>
            </a:r>
            <a:r>
              <a:rPr lang="el-GR" sz="2800" dirty="0" smtClean="0"/>
              <a:t> </a:t>
            </a:r>
            <a:r>
              <a:rPr lang="en-US" sz="2800" dirty="0" smtClean="0"/>
              <a:t/>
            </a:r>
            <a:br>
              <a:rPr lang="en-US" sz="2800" dirty="0" smtClean="0"/>
            </a:br>
            <a:r>
              <a:rPr lang="en-US" sz="2800" dirty="0" smtClean="0"/>
              <a:t>Radio Spot-live report</a:t>
            </a:r>
            <a:endParaRPr lang="en-US" sz="2800" dirty="0" smtClean="0">
              <a:latin typeface="+mn-lt"/>
            </a:endParaRPr>
          </a:p>
        </p:txBody>
      </p:sp>
      <p:pic>
        <p:nvPicPr>
          <p:cNvPr id="5" name="Picture 4"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kentro merimnas oikogeneias petra 1305.mp3">
            <a:hlinkClick r:id="" action="ppaction://media"/>
          </p:cNvPr>
          <p:cNvPicPr>
            <a:picLocks noRot="1" noChangeAspect="1"/>
          </p:cNvPicPr>
          <p:nvPr>
            <a:audioFile r:link="rId1"/>
          </p:nvPr>
        </p:nvPicPr>
        <p:blipFill>
          <a:blip r:embed="rId4" cstate="print"/>
          <a:stretch>
            <a:fillRect/>
          </a:stretch>
        </p:blipFill>
        <p:spPr>
          <a:xfrm>
            <a:off x="4427984" y="2924944"/>
            <a:ext cx="864096" cy="864096"/>
          </a:xfrm>
          <a:prstGeom prst="rect">
            <a:avLst/>
          </a:prstGeom>
        </p:spPr>
      </p:pic>
      <p:sp>
        <p:nvSpPr>
          <p:cNvPr id="8" name="TextBox 7"/>
          <p:cNvSpPr txBox="1"/>
          <p:nvPr/>
        </p:nvSpPr>
        <p:spPr>
          <a:xfrm>
            <a:off x="1619672" y="4581128"/>
            <a:ext cx="6408712" cy="646331"/>
          </a:xfrm>
          <a:prstGeom prst="rect">
            <a:avLst/>
          </a:prstGeom>
          <a:noFill/>
        </p:spPr>
        <p:txBody>
          <a:bodyPr wrap="square" rtlCol="0">
            <a:spAutoFit/>
          </a:bodyPr>
          <a:lstStyle/>
          <a:p>
            <a:pPr algn="ctr"/>
            <a:r>
              <a:rPr lang="en-US" dirty="0" smtClean="0"/>
              <a:t>Live reports were broadcast at the afternoon show </a:t>
            </a:r>
          </a:p>
          <a:p>
            <a:pPr algn="ctr"/>
            <a:r>
              <a:rPr lang="en-US" dirty="0" smtClean="0"/>
              <a:t>“Life is Beautiful” by Radio Thessaloniki</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9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8229600" cy="928670"/>
          </a:xfrm>
        </p:spPr>
        <p:txBody>
          <a:bodyPr>
            <a:normAutofit/>
          </a:bodyPr>
          <a:lstStyle/>
          <a:p>
            <a:r>
              <a:rPr lang="en-US" sz="2800" dirty="0" smtClean="0"/>
              <a:t>Local Action Strategy / Campaign</a:t>
            </a:r>
            <a:endParaRPr lang="en-US" sz="2800" dirty="0"/>
          </a:p>
        </p:txBody>
      </p:sp>
      <p:graphicFrame>
        <p:nvGraphicFramePr>
          <p:cNvPr id="9" name="Content Placeholder 8"/>
          <p:cNvGraphicFramePr>
            <a:graphicFrameLocks noGrp="1"/>
          </p:cNvGraphicFramePr>
          <p:nvPr>
            <p:ph idx="1"/>
          </p:nvPr>
        </p:nvGraphicFramePr>
        <p:xfrm>
          <a:off x="1043608" y="1628800"/>
          <a:ext cx="7956376"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pothoulaki.m\Desktop\ΙΓΝΑΤΙΟΣ\logo EU (1).png"/>
          <p:cNvPicPr/>
          <p:nvPr/>
        </p:nvPicPr>
        <p:blipFill>
          <a:blip r:embed="rId7"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272808" cy="1066800"/>
          </a:xfrm>
        </p:spPr>
        <p:txBody>
          <a:bodyPr>
            <a:normAutofit fontScale="90000"/>
          </a:bodyPr>
          <a:lstStyle/>
          <a:p>
            <a:r>
              <a:rPr lang="en-US" sz="2800" dirty="0" smtClean="0"/>
              <a:t>Candidate Support Program- Web survey-Women in Politics: Characteristics and Trends</a:t>
            </a:r>
            <a:endParaRPr lang="en-US" sz="2800" dirty="0"/>
          </a:p>
        </p:txBody>
      </p:sp>
      <p:sp>
        <p:nvSpPr>
          <p:cNvPr id="3" name="Content Placeholder 2"/>
          <p:cNvSpPr>
            <a:spLocks noGrp="1"/>
          </p:cNvSpPr>
          <p:nvPr>
            <p:ph idx="1"/>
          </p:nvPr>
        </p:nvSpPr>
        <p:spPr>
          <a:xfrm>
            <a:off x="1043608" y="1628800"/>
            <a:ext cx="7885540" cy="4228158"/>
          </a:xfrm>
        </p:spPr>
        <p:txBody>
          <a:bodyPr>
            <a:normAutofit/>
          </a:bodyPr>
          <a:lstStyle/>
          <a:p>
            <a:r>
              <a:rPr lang="en-US" sz="2000" b="1" u="sng" dirty="0" smtClean="0"/>
              <a:t>Methodology</a:t>
            </a:r>
            <a:r>
              <a:rPr lang="el-GR" sz="2000" b="1" u="sng" dirty="0" smtClean="0"/>
              <a:t>: </a:t>
            </a:r>
          </a:p>
          <a:p>
            <a:pPr>
              <a:buNone/>
            </a:pPr>
            <a:endParaRPr lang="el-GR" sz="2000" b="1" u="sng" dirty="0" smtClean="0"/>
          </a:p>
          <a:p>
            <a:pPr>
              <a:buNone/>
            </a:pPr>
            <a:r>
              <a:rPr lang="en-US" sz="2000" dirty="0" smtClean="0"/>
              <a:t>1st</a:t>
            </a:r>
            <a:r>
              <a:rPr lang="el-GR" sz="2000" dirty="0" smtClean="0"/>
              <a:t>  </a:t>
            </a:r>
            <a:r>
              <a:rPr lang="en-US" sz="2000" dirty="0" smtClean="0"/>
              <a:t>Stage</a:t>
            </a:r>
            <a:r>
              <a:rPr lang="el-GR" sz="2000" dirty="0" smtClean="0"/>
              <a:t>: </a:t>
            </a:r>
            <a:r>
              <a:rPr lang="en-US" sz="2000" dirty="0" smtClean="0"/>
              <a:t>Variables for investigation through bibliography</a:t>
            </a:r>
            <a:endParaRPr lang="el-GR" sz="2000" dirty="0" smtClean="0"/>
          </a:p>
          <a:p>
            <a:pPr>
              <a:buNone/>
            </a:pPr>
            <a:endParaRPr lang="el-GR" sz="2000" dirty="0" smtClean="0"/>
          </a:p>
          <a:p>
            <a:pPr>
              <a:buNone/>
            </a:pPr>
            <a:r>
              <a:rPr lang="en-US" sz="2000" dirty="0" smtClean="0"/>
              <a:t>2</a:t>
            </a:r>
            <a:r>
              <a:rPr lang="en-US" sz="2000" baseline="30000" dirty="0" smtClean="0"/>
              <a:t>nd</a:t>
            </a:r>
            <a:r>
              <a:rPr lang="en-US" sz="2000" dirty="0" smtClean="0"/>
              <a:t> Stage</a:t>
            </a:r>
            <a:r>
              <a:rPr lang="el-GR" sz="2000" dirty="0" smtClean="0"/>
              <a:t>: </a:t>
            </a:r>
            <a:r>
              <a:rPr lang="en-US" sz="2000" dirty="0" smtClean="0"/>
              <a:t>Use of web questionnaire (web survey)</a:t>
            </a:r>
          </a:p>
          <a:p>
            <a:pPr>
              <a:buNone/>
            </a:pPr>
            <a:endParaRPr lang="en-US" sz="2000" dirty="0" smtClean="0"/>
          </a:p>
          <a:p>
            <a:pPr>
              <a:buNone/>
            </a:pPr>
            <a:endParaRPr lang="el-GR" sz="2000" dirty="0" smtClean="0"/>
          </a:p>
          <a:p>
            <a:pPr>
              <a:buNone/>
            </a:pPr>
            <a:r>
              <a:rPr lang="en-US" sz="2000" dirty="0" smtClean="0"/>
              <a:t>	*Questionnaire completion period remains open</a:t>
            </a:r>
            <a:endParaRPr lang="el-GR" sz="2000" dirty="0" smtClean="0"/>
          </a:p>
          <a:p>
            <a:endParaRPr lang="el-GR" sz="2000" dirty="0" smtClean="0">
              <a:latin typeface="Gill Sans MT" pitchFamily="34" charset="0"/>
            </a:endParaRPr>
          </a:p>
          <a:p>
            <a:endParaRPr lang="en-US" sz="2000" dirty="0">
              <a:latin typeface="Gill Sans MT" pitchFamily="34" charset="0"/>
            </a:endParaRP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00274" cy="806152"/>
          </a:xfrm>
        </p:spPr>
        <p:txBody>
          <a:bodyPr>
            <a:normAutofit/>
          </a:bodyPr>
          <a:lstStyle/>
          <a:p>
            <a:r>
              <a:rPr lang="en-US" sz="2800" dirty="0" smtClean="0"/>
              <a:t>Demographic data 1</a:t>
            </a:r>
            <a:endParaRPr lang="en-US" sz="2800" dirty="0"/>
          </a:p>
        </p:txBody>
      </p:sp>
      <p:graphicFrame>
        <p:nvGraphicFramePr>
          <p:cNvPr id="7" name="3 - Γράφημα"/>
          <p:cNvGraphicFramePr>
            <a:graphicFrameLocks noGrp="1"/>
          </p:cNvGraphicFramePr>
          <p:nvPr>
            <p:ph idx="1"/>
          </p:nvPr>
        </p:nvGraphicFramePr>
        <p:xfrm>
          <a:off x="971600" y="908720"/>
          <a:ext cx="3679436" cy="265973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2 - Γράφημα"/>
          <p:cNvGraphicFramePr/>
          <p:nvPr/>
        </p:nvGraphicFramePr>
        <p:xfrm>
          <a:off x="2555776" y="3645024"/>
          <a:ext cx="4176464" cy="2659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1 - Γράφημα"/>
          <p:cNvGraphicFramePr/>
          <p:nvPr/>
        </p:nvGraphicFramePr>
        <p:xfrm>
          <a:off x="4644008" y="908720"/>
          <a:ext cx="4248472" cy="28071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188640"/>
            <a:ext cx="7472282" cy="1066800"/>
          </a:xfrm>
        </p:spPr>
        <p:txBody>
          <a:bodyPr>
            <a:normAutofit/>
          </a:bodyPr>
          <a:lstStyle/>
          <a:p>
            <a:r>
              <a:rPr lang="en-US" sz="2400" dirty="0" smtClean="0"/>
              <a:t>Perception of women’s participation in the country’s political life and in the National Parliament</a:t>
            </a:r>
            <a:endParaRPr lang="el-GR" sz="2400" dirty="0"/>
          </a:p>
        </p:txBody>
      </p:sp>
      <p:graphicFrame>
        <p:nvGraphicFramePr>
          <p:cNvPr id="6" name="2 - Γράφημα"/>
          <p:cNvGraphicFramePr>
            <a:graphicFrameLocks noGrp="1"/>
          </p:cNvGraphicFramePr>
          <p:nvPr>
            <p:ph idx="1"/>
          </p:nvPr>
        </p:nvGraphicFramePr>
        <p:xfrm>
          <a:off x="214282" y="1643050"/>
          <a:ext cx="4392488" cy="252028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5" name="Text Box 2"/>
          <p:cNvSpPr txBox="1">
            <a:spLocks noChangeArrowheads="1"/>
          </p:cNvSpPr>
          <p:nvPr/>
        </p:nvSpPr>
        <p:spPr bwMode="auto">
          <a:xfrm>
            <a:off x="1115616" y="6218148"/>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3 - Γράφημα"/>
          <p:cNvGraphicFramePr/>
          <p:nvPr/>
        </p:nvGraphicFramePr>
        <p:xfrm>
          <a:off x="4572000" y="3429000"/>
          <a:ext cx="4378423" cy="2780903"/>
        </p:xfrm>
        <a:graphic>
          <a:graphicData uri="http://schemas.openxmlformats.org/drawingml/2006/chart">
            <c:chart xmlns:c="http://schemas.openxmlformats.org/drawingml/2006/chart" xmlns:r="http://schemas.openxmlformats.org/officeDocument/2006/relationships" r:id="rId4"/>
          </a:graphicData>
        </a:graphic>
      </p:graphicFrame>
      <p:sp>
        <p:nvSpPr>
          <p:cNvPr id="10" name="5 - Ελλειψοειδής επεξήγηση"/>
          <p:cNvSpPr/>
          <p:nvPr/>
        </p:nvSpPr>
        <p:spPr>
          <a:xfrm>
            <a:off x="6286512" y="1214422"/>
            <a:ext cx="2232248" cy="18019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Low participation of women in political life and in the National Parliament</a:t>
            </a:r>
            <a:endParaRPr lang="el-GR" sz="1200" dirty="0"/>
          </a:p>
        </p:txBody>
      </p:sp>
      <p:sp>
        <p:nvSpPr>
          <p:cNvPr id="11" name="1 - Τίτλος"/>
          <p:cNvSpPr txBox="1">
            <a:spLocks/>
          </p:cNvSpPr>
          <p:nvPr/>
        </p:nvSpPr>
        <p:spPr>
          <a:xfrm>
            <a:off x="179512" y="4149080"/>
            <a:ext cx="432048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To what extent</a:t>
            </a:r>
            <a:r>
              <a:rPr kumimoji="0" lang="en-US" sz="1400" b="0" i="0" u="none" strike="noStrike" kern="1200" cap="none" spc="0" normalizeH="0" noProof="0" dirty="0" smtClean="0">
                <a:ln>
                  <a:noFill/>
                </a:ln>
                <a:solidFill>
                  <a:schemeClr val="tx2"/>
                </a:solidFill>
                <a:effectLst/>
                <a:uLnTx/>
                <a:uFillTx/>
                <a:latin typeface="+mj-lt"/>
                <a:ea typeface="+mj-ea"/>
                <a:cs typeface="+mj-cs"/>
              </a:rPr>
              <a:t> do you think that women in Greece participate in the country’s political life?</a:t>
            </a:r>
            <a:r>
              <a:rPr kumimoji="0" lang="el-GR" sz="1400" b="0" i="0" u="none" strike="noStrike" kern="1200" cap="none" spc="0" normalizeH="0" baseline="0" noProof="0" dirty="0" smtClean="0">
                <a:ln>
                  <a:noFill/>
                </a:ln>
                <a:solidFill>
                  <a:schemeClr val="tx2"/>
                </a:solidFill>
                <a:effectLst/>
                <a:uLnTx/>
                <a:uFillTx/>
                <a:latin typeface="+mj-lt"/>
                <a:ea typeface="+mj-ea"/>
                <a:cs typeface="+mj-cs"/>
              </a:rPr>
              <a:t/>
            </a:r>
            <a:br>
              <a:rPr kumimoji="0" lang="el-GR" sz="1400" b="0" i="0" u="none" strike="noStrike" kern="1200" cap="none" spc="0" normalizeH="0" baseline="0" noProof="0" dirty="0" smtClean="0">
                <a:ln>
                  <a:noFill/>
                </a:ln>
                <a:solidFill>
                  <a:schemeClr val="tx2"/>
                </a:solidFill>
                <a:effectLst/>
                <a:uLnTx/>
                <a:uFillTx/>
                <a:latin typeface="+mj-lt"/>
                <a:ea typeface="+mj-ea"/>
                <a:cs typeface="+mj-cs"/>
              </a:rPr>
            </a:br>
            <a:endParaRPr kumimoji="0" lang="el-GR" sz="14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1 - Τίτλος"/>
          <p:cNvSpPr txBox="1">
            <a:spLocks/>
          </p:cNvSpPr>
          <p:nvPr/>
        </p:nvSpPr>
        <p:spPr>
          <a:xfrm>
            <a:off x="179512" y="5229200"/>
            <a:ext cx="4714876" cy="633410"/>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To what</a:t>
            </a:r>
            <a:r>
              <a:rPr kumimoji="0" lang="en-US" sz="1400" b="0" i="0" u="none" strike="noStrike" kern="1200" cap="none" spc="0" normalizeH="0" noProof="0" dirty="0" smtClean="0">
                <a:ln>
                  <a:noFill/>
                </a:ln>
                <a:solidFill>
                  <a:schemeClr val="tx2"/>
                </a:solidFill>
                <a:effectLst/>
                <a:uLnTx/>
                <a:uFillTx/>
                <a:latin typeface="+mj-lt"/>
                <a:ea typeface="+mj-ea"/>
                <a:cs typeface="+mj-cs"/>
              </a:rPr>
              <a:t> extent are you satisfied by the participation of women in our National parliament?</a:t>
            </a:r>
            <a:endParaRPr kumimoji="0" lang="el-GR" sz="1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1296" y="476672"/>
            <a:ext cx="8102704" cy="990600"/>
          </a:xfrm>
        </p:spPr>
        <p:txBody>
          <a:bodyPr>
            <a:normAutofit/>
          </a:bodyPr>
          <a:lstStyle/>
          <a:p>
            <a:r>
              <a:rPr lang="en-US" sz="2800" dirty="0" smtClean="0"/>
              <a:t>Women Politicians</a:t>
            </a:r>
            <a:r>
              <a:rPr lang="el-GR" sz="2800" dirty="0" smtClean="0"/>
              <a:t> – </a:t>
            </a:r>
            <a:r>
              <a:rPr lang="en-US" sz="2800" dirty="0" smtClean="0"/>
              <a:t>Positions of Political Responsibility</a:t>
            </a:r>
            <a:endParaRPr lang="el-GR" sz="2800" dirty="0"/>
          </a:p>
        </p:txBody>
      </p:sp>
      <p:graphicFrame>
        <p:nvGraphicFramePr>
          <p:cNvPr id="5" name="5 - Γράφημα"/>
          <p:cNvGraphicFramePr>
            <a:graphicFrameLocks noGrp="1"/>
          </p:cNvGraphicFramePr>
          <p:nvPr>
            <p:ph idx="1"/>
          </p:nvPr>
        </p:nvGraphicFramePr>
        <p:xfrm>
          <a:off x="683568" y="1556792"/>
          <a:ext cx="627504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5 - Επεξήγηση με στρογγυλεμένο παραλληλόγραμμο"/>
          <p:cNvSpPr/>
          <p:nvPr/>
        </p:nvSpPr>
        <p:spPr>
          <a:xfrm>
            <a:off x="5429224" y="4293096"/>
            <a:ext cx="3714776" cy="22529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Women politicians are preferred in positions of political responsibility in sectors directly related to  society (social policy, education, environment etc.). This  perception remains the same regardless of respondents’ gender</a:t>
            </a:r>
            <a:endParaRPr lang="el-GR" sz="1200" dirty="0"/>
          </a:p>
        </p:txBody>
      </p:sp>
      <p:pic>
        <p:nvPicPr>
          <p:cNvPr id="7" name="Picture 6"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8"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1 - Τίτλος"/>
          <p:cNvSpPr txBox="1">
            <a:spLocks/>
          </p:cNvSpPr>
          <p:nvPr/>
        </p:nvSpPr>
        <p:spPr>
          <a:xfrm>
            <a:off x="1037338" y="4827708"/>
            <a:ext cx="4326750" cy="119358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dirty="0" smtClean="0">
                <a:solidFill>
                  <a:schemeClr val="tx2"/>
                </a:solidFill>
                <a:latin typeface="+mj-lt"/>
                <a:ea typeface="+mj-ea"/>
                <a:cs typeface="+mj-cs"/>
              </a:rPr>
              <a:t>To what extent do you think that a woman politician can deal with each of the topics below? (social policy, education, environment, health, economics, unemployment, corruption, immigration)</a:t>
            </a:r>
            <a:endParaRPr kumimoji="0" lang="el-GR" sz="14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776864" cy="1066800"/>
          </a:xfrm>
        </p:spPr>
        <p:txBody>
          <a:bodyPr>
            <a:normAutofit/>
          </a:bodyPr>
          <a:lstStyle/>
          <a:p>
            <a:r>
              <a:rPr lang="en-US" sz="2800" dirty="0" smtClean="0"/>
              <a:t>Project Activities – Implementation status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4685656"/>
              </p:ext>
            </p:extLst>
          </p:nvPr>
        </p:nvGraphicFramePr>
        <p:xfrm>
          <a:off x="457200" y="1785926"/>
          <a:ext cx="82296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pothoulaki.m\Desktop\ΙΓΝΑΤΙΟΣ\logo EU (1).png"/>
          <p:cNvPicPr/>
          <p:nvPr/>
        </p:nvPicPr>
        <p:blipFill>
          <a:blip r:embed="rId7"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7"/>
          <p:cNvGrpSpPr/>
          <p:nvPr/>
        </p:nvGrpSpPr>
        <p:grpSpPr>
          <a:xfrm>
            <a:off x="3428992" y="1857364"/>
            <a:ext cx="5266944" cy="417472"/>
            <a:chOff x="2962655" y="571502"/>
            <a:chExt cx="5266944" cy="417472"/>
          </a:xfrm>
        </p:grpSpPr>
        <p:sp>
          <p:nvSpPr>
            <p:cNvPr id="9" name="Round Same Side Corner Rectangle 8"/>
            <p:cNvSpPr/>
            <p:nvPr/>
          </p:nvSpPr>
          <p:spPr>
            <a:xfrm rot="5400000">
              <a:off x="5387391" y="-1853234"/>
              <a:ext cx="417472" cy="526694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962656" y="591880"/>
              <a:ext cx="5246565" cy="376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22860" bIns="11430" numCol="1" spcCol="1270" anchor="ctr" anchorCtr="0">
              <a:noAutofit/>
            </a:bodyPr>
            <a:lstStyle/>
            <a:p>
              <a:pPr marL="57150" lvl="1" indent="-57150" algn="ctr" defTabSz="266700" rtl="0">
                <a:lnSpc>
                  <a:spcPct val="90000"/>
                </a:lnSpc>
                <a:spcBef>
                  <a:spcPct val="0"/>
                </a:spcBef>
                <a:spcAft>
                  <a:spcPct val="15000"/>
                </a:spcAft>
                <a:buFont typeface="Arial" pitchFamily="34" charset="0"/>
                <a:buChar char="•"/>
              </a:pPr>
              <a:r>
                <a:rPr lang="el-GR" sz="1300" dirty="0" smtClean="0"/>
                <a:t>    </a:t>
              </a:r>
              <a:r>
                <a:rPr lang="en-US" sz="1300" dirty="0" smtClean="0"/>
                <a:t>8 meetings planned to take place throughout the project – 7 have taken place so far</a:t>
              </a:r>
              <a:endParaRPr lang="en-US" sz="1300" kern="12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476672"/>
            <a:ext cx="7814102" cy="1066800"/>
          </a:xfrm>
        </p:spPr>
        <p:txBody>
          <a:bodyPr>
            <a:normAutofit/>
          </a:bodyPr>
          <a:lstStyle/>
          <a:p>
            <a:r>
              <a:rPr lang="en-US" sz="2800" dirty="0" smtClean="0"/>
              <a:t>Women and support by political parties</a:t>
            </a:r>
            <a:endParaRPr lang="el-GR" sz="2800" dirty="0"/>
          </a:p>
        </p:txBody>
      </p:sp>
      <p:graphicFrame>
        <p:nvGraphicFramePr>
          <p:cNvPr id="4" name="1 - Γράφημα"/>
          <p:cNvGraphicFramePr>
            <a:graphicFrameLocks noGrp="1"/>
          </p:cNvGraphicFramePr>
          <p:nvPr>
            <p:ph idx="1"/>
          </p:nvPr>
        </p:nvGraphicFramePr>
        <p:xfrm>
          <a:off x="1043608" y="1700808"/>
          <a:ext cx="5472608"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Επεξήγηση με στρογγυλεμένο παραλληλόγραμμο"/>
          <p:cNvSpPr/>
          <p:nvPr/>
        </p:nvSpPr>
        <p:spPr>
          <a:xfrm>
            <a:off x="6660232" y="2276872"/>
            <a:ext cx="1944216" cy="2304256"/>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The perception is that women are not sufficiently supported by their political parties</a:t>
            </a:r>
            <a:endParaRPr lang="el-GR" sz="1400" dirty="0"/>
          </a:p>
        </p:txBody>
      </p:sp>
      <p:pic>
        <p:nvPicPr>
          <p:cNvPr id="6" name="Picture 5"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7"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1 - Τίτλος"/>
          <p:cNvSpPr txBox="1">
            <a:spLocks/>
          </p:cNvSpPr>
          <p:nvPr/>
        </p:nvSpPr>
        <p:spPr>
          <a:xfrm>
            <a:off x="1115616" y="5085184"/>
            <a:ext cx="4929222" cy="71438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To what extent do you think that women politicians are supported by their political parties?</a:t>
            </a:r>
            <a:endParaRPr kumimoji="0" lang="el-GR" sz="1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332656"/>
            <a:ext cx="7471142" cy="1066800"/>
          </a:xfrm>
        </p:spPr>
        <p:txBody>
          <a:bodyPr>
            <a:normAutofit/>
          </a:bodyPr>
          <a:lstStyle/>
          <a:p>
            <a:r>
              <a:rPr lang="en-US" sz="2800" dirty="0" smtClean="0"/>
              <a:t>Women voters and influences</a:t>
            </a:r>
            <a:r>
              <a:rPr lang="el-GR" sz="2800" dirty="0" smtClean="0"/>
              <a:t> </a:t>
            </a:r>
            <a:endParaRPr lang="el-GR" sz="2800" dirty="0"/>
          </a:p>
        </p:txBody>
      </p:sp>
      <p:graphicFrame>
        <p:nvGraphicFramePr>
          <p:cNvPr id="5" name="2 - Γράφημα"/>
          <p:cNvGraphicFramePr/>
          <p:nvPr/>
        </p:nvGraphicFramePr>
        <p:xfrm>
          <a:off x="428596" y="1785926"/>
          <a:ext cx="6206558" cy="3582174"/>
        </p:xfrm>
        <a:graphic>
          <a:graphicData uri="http://schemas.openxmlformats.org/drawingml/2006/chart">
            <c:chart xmlns:c="http://schemas.openxmlformats.org/drawingml/2006/chart" xmlns:r="http://schemas.openxmlformats.org/officeDocument/2006/relationships" r:id="rId2"/>
          </a:graphicData>
        </a:graphic>
      </p:graphicFrame>
      <p:sp>
        <p:nvSpPr>
          <p:cNvPr id="9" name="1 - Τίτλος"/>
          <p:cNvSpPr txBox="1">
            <a:spLocks/>
          </p:cNvSpPr>
          <p:nvPr/>
        </p:nvSpPr>
        <p:spPr>
          <a:xfrm>
            <a:off x="1043608" y="5357826"/>
            <a:ext cx="7543150" cy="63341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To what extent do you think</a:t>
            </a:r>
            <a:r>
              <a:rPr kumimoji="0" lang="en-US" sz="1400" b="0" i="0" u="none" strike="noStrike" kern="1200" cap="none" spc="0" normalizeH="0" noProof="0" dirty="0" smtClean="0">
                <a:ln>
                  <a:noFill/>
                </a:ln>
                <a:solidFill>
                  <a:schemeClr val="tx2"/>
                </a:solidFill>
                <a:effectLst/>
                <a:uLnTx/>
                <a:uFillTx/>
                <a:latin typeface="+mj-lt"/>
                <a:ea typeface="+mj-ea"/>
                <a:cs typeface="+mj-cs"/>
              </a:rPr>
              <a:t> that women voters in Greece are influenced by their male-family members?</a:t>
            </a:r>
            <a:endParaRPr kumimoji="0" lang="el-GR" sz="1400" b="0" i="0" u="none" strike="noStrike" kern="1200" cap="none" spc="0" normalizeH="0" baseline="0" noProof="0" dirty="0">
              <a:ln>
                <a:noFill/>
              </a:ln>
              <a:solidFill>
                <a:schemeClr val="tx2"/>
              </a:solidFill>
              <a:effectLst/>
              <a:uLnTx/>
              <a:uFillTx/>
              <a:latin typeface="+mj-lt"/>
              <a:ea typeface="+mj-ea"/>
              <a:cs typeface="+mj-cs"/>
            </a:endParaRPr>
          </a:p>
        </p:txBody>
      </p:sp>
      <p:pic>
        <p:nvPicPr>
          <p:cNvPr id="10" name="Picture 9"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11"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5 - Ελλειψοειδής επεξήγηση"/>
          <p:cNvSpPr/>
          <p:nvPr/>
        </p:nvSpPr>
        <p:spPr>
          <a:xfrm>
            <a:off x="6429388" y="1643050"/>
            <a:ext cx="2311284" cy="23042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65%  </a:t>
            </a:r>
            <a:r>
              <a:rPr lang="en-US" sz="1400" dirty="0" smtClean="0"/>
              <a:t>tends to believe that women voters are influenced by their male family members</a:t>
            </a:r>
            <a:endParaRPr lang="el-G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60648"/>
            <a:ext cx="7686596" cy="1066800"/>
          </a:xfrm>
        </p:spPr>
        <p:txBody>
          <a:bodyPr>
            <a:normAutofit/>
          </a:bodyPr>
          <a:lstStyle/>
          <a:p>
            <a:r>
              <a:rPr lang="en-US" sz="2400" dirty="0" smtClean="0"/>
              <a:t>Desired characteristics for a candidate / based on candidates’ gender (men/women)</a:t>
            </a:r>
            <a:endParaRPr lang="el-GR" sz="2400" dirty="0"/>
          </a:p>
        </p:txBody>
      </p:sp>
      <p:graphicFrame>
        <p:nvGraphicFramePr>
          <p:cNvPr id="4" name="1 - Γράφημα"/>
          <p:cNvGraphicFramePr>
            <a:graphicFrameLocks noGrp="1"/>
          </p:cNvGraphicFramePr>
          <p:nvPr>
            <p:ph idx="1"/>
          </p:nvPr>
        </p:nvGraphicFramePr>
        <p:xfrm>
          <a:off x="214282" y="1928802"/>
          <a:ext cx="7859216" cy="3433935"/>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Επεξήγηση με στρογγυλεμένο παραλληλόγραμμο"/>
          <p:cNvSpPr/>
          <p:nvPr/>
        </p:nvSpPr>
        <p:spPr>
          <a:xfrm>
            <a:off x="1285852" y="5286388"/>
            <a:ext cx="6480720" cy="936104"/>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Respondents tend to have increased demands in almost all of the characteristics for women political candidates  as compared to their male colleagues</a:t>
            </a:r>
            <a:endParaRPr lang="el-GR" sz="1400" dirty="0"/>
          </a:p>
        </p:txBody>
      </p:sp>
      <p:sp>
        <p:nvSpPr>
          <p:cNvPr id="6" name="1 - Τίτλος"/>
          <p:cNvSpPr txBox="1">
            <a:spLocks/>
          </p:cNvSpPr>
          <p:nvPr/>
        </p:nvSpPr>
        <p:spPr>
          <a:xfrm>
            <a:off x="1115616" y="1412776"/>
            <a:ext cx="7344816" cy="504056"/>
          </a:xfrm>
          <a:prstGeom prst="rect">
            <a:avLst/>
          </a:prstGeom>
        </p:spPr>
        <p:txBody>
          <a:bodyPr vert="horz"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How important do</a:t>
            </a:r>
            <a:r>
              <a:rPr kumimoji="0" lang="en-US" sz="1400" b="0" i="0" u="none" strike="noStrike" kern="1200" cap="none" spc="0" normalizeH="0" noProof="0" dirty="0" smtClean="0">
                <a:ln>
                  <a:noFill/>
                </a:ln>
                <a:solidFill>
                  <a:schemeClr val="tx2"/>
                </a:solidFill>
                <a:effectLst/>
                <a:uLnTx/>
                <a:uFillTx/>
                <a:latin typeface="+mj-lt"/>
                <a:ea typeface="+mj-ea"/>
                <a:cs typeface="+mj-cs"/>
              </a:rPr>
              <a:t> you consider each of the following characteristics for a political candidate (man/woman)? (Looks, Education status, Courage, Social Class, Economic situation, Morals)</a:t>
            </a:r>
            <a:endParaRPr kumimoji="0" lang="el-GR" sz="1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8"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60648"/>
            <a:ext cx="7714630" cy="990600"/>
          </a:xfrm>
        </p:spPr>
        <p:txBody>
          <a:bodyPr>
            <a:noAutofit/>
          </a:bodyPr>
          <a:lstStyle/>
          <a:p>
            <a:r>
              <a:rPr lang="en-US" sz="2400" dirty="0" smtClean="0"/>
              <a:t>Desired skills for a woman political candidate – comparison based on respondents’ gender</a:t>
            </a:r>
            <a:endParaRPr lang="el-GR" sz="2400" dirty="0"/>
          </a:p>
        </p:txBody>
      </p:sp>
      <p:graphicFrame>
        <p:nvGraphicFramePr>
          <p:cNvPr id="4" name="1 - Γράφημα"/>
          <p:cNvGraphicFramePr>
            <a:graphicFrameLocks noGrp="1"/>
          </p:cNvGraphicFramePr>
          <p:nvPr>
            <p:ph idx="1"/>
          </p:nvPr>
        </p:nvGraphicFramePr>
        <p:xfrm>
          <a:off x="357158" y="1714488"/>
          <a:ext cx="77152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Επεξήγηση με στρογγυλεμένο παραλληλόγραμμο"/>
          <p:cNvSpPr/>
          <p:nvPr/>
        </p:nvSpPr>
        <p:spPr>
          <a:xfrm>
            <a:off x="2214546" y="5500702"/>
            <a:ext cx="6696744" cy="7920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Women respondents have increased demands of women political candidates as compared to men respondents</a:t>
            </a:r>
            <a:endParaRPr lang="el-GR" sz="1400" dirty="0"/>
          </a:p>
        </p:txBody>
      </p:sp>
      <p:sp>
        <p:nvSpPr>
          <p:cNvPr id="6" name="1 - Τίτλος"/>
          <p:cNvSpPr txBox="1">
            <a:spLocks/>
          </p:cNvSpPr>
          <p:nvPr/>
        </p:nvSpPr>
        <p:spPr>
          <a:xfrm>
            <a:off x="7308304" y="1340768"/>
            <a:ext cx="1514428" cy="2448272"/>
          </a:xfrm>
          <a:prstGeom prst="rect">
            <a:avLst/>
          </a:prstGeom>
        </p:spPr>
        <p:txBody>
          <a:bodyPr vert="horz"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smtClean="0">
                <a:ln>
                  <a:noFill/>
                </a:ln>
                <a:solidFill>
                  <a:schemeClr val="tx2"/>
                </a:solidFill>
                <a:effectLst/>
                <a:uLnTx/>
                <a:uFillTx/>
                <a:latin typeface="+mj-lt"/>
                <a:ea typeface="+mj-ea"/>
                <a:cs typeface="+mj-cs"/>
              </a:rPr>
              <a:t>How important do you consider each of the following skills for a woman political candidate?</a:t>
            </a:r>
            <a:r>
              <a:rPr kumimoji="0" lang="en-US" sz="1400" i="0" u="none" strike="noStrike" kern="1200" cap="none" spc="0" normalizeH="0" noProof="0" dirty="0" smtClean="0">
                <a:ln>
                  <a:noFill/>
                </a:ln>
                <a:solidFill>
                  <a:schemeClr val="tx2"/>
                </a:solidFill>
                <a:effectLst/>
                <a:uLnTx/>
                <a:uFillTx/>
                <a:latin typeface="+mj-lt"/>
                <a:ea typeface="+mj-ea"/>
                <a:cs typeface="+mj-cs"/>
              </a:rPr>
              <a:t> (to understand voters’ problems, communication ability, ability to resolve problems, flexibility, persuasiveness</a:t>
            </a:r>
            <a:endParaRPr kumimoji="0" lang="el-GR" sz="140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8"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57464" cy="1066800"/>
          </a:xfrm>
        </p:spPr>
        <p:txBody>
          <a:bodyPr>
            <a:normAutofit/>
          </a:bodyPr>
          <a:lstStyle/>
          <a:p>
            <a:r>
              <a:rPr lang="en-US" sz="2400" dirty="0" smtClean="0"/>
              <a:t>Important Findings</a:t>
            </a:r>
            <a:r>
              <a:rPr lang="el-GR" sz="2400" dirty="0" smtClean="0"/>
              <a:t> – </a:t>
            </a:r>
            <a:r>
              <a:rPr lang="en-US" sz="2400" dirty="0" smtClean="0"/>
              <a:t>How far are we from gender equality?</a:t>
            </a:r>
            <a:endParaRPr lang="en-US" sz="2400" dirty="0"/>
          </a:p>
        </p:txBody>
      </p:sp>
      <p:sp>
        <p:nvSpPr>
          <p:cNvPr id="3" name="Content Placeholder 2"/>
          <p:cNvSpPr>
            <a:spLocks noGrp="1"/>
          </p:cNvSpPr>
          <p:nvPr>
            <p:ph idx="1"/>
          </p:nvPr>
        </p:nvSpPr>
        <p:spPr>
          <a:xfrm>
            <a:off x="1043608" y="1628800"/>
            <a:ext cx="7848872" cy="4752528"/>
          </a:xfrm>
        </p:spPr>
        <p:txBody>
          <a:bodyPr>
            <a:normAutofit lnSpcReduction="10000"/>
          </a:bodyPr>
          <a:lstStyle/>
          <a:p>
            <a:r>
              <a:rPr lang="en-US" sz="1800" dirty="0" smtClean="0"/>
              <a:t>Women are considered having low participation in the political life of the country and in the National Parliament</a:t>
            </a:r>
            <a:endParaRPr lang="el-GR" sz="1800" dirty="0" smtClean="0"/>
          </a:p>
          <a:p>
            <a:r>
              <a:rPr lang="en-US" sz="1800" dirty="0" smtClean="0"/>
              <a:t>Women respondents do not think that their needs and interests are sufficiently represented by women politicians </a:t>
            </a:r>
            <a:endParaRPr lang="el-GR" sz="1800" dirty="0" smtClean="0"/>
          </a:p>
          <a:p>
            <a:r>
              <a:rPr lang="en-US" sz="1800" dirty="0" smtClean="0"/>
              <a:t>Stereotypes – women politicians were considered more competent in dealing with ‘soft’ issues such as social policy, education and environment </a:t>
            </a:r>
          </a:p>
          <a:p>
            <a:r>
              <a:rPr lang="en-US" sz="1800" dirty="0" smtClean="0"/>
              <a:t>Women voters are influenced by their male family members </a:t>
            </a:r>
            <a:endParaRPr lang="el-GR" sz="1800" dirty="0" smtClean="0"/>
          </a:p>
          <a:p>
            <a:r>
              <a:rPr lang="en-US" sz="1800" dirty="0" smtClean="0"/>
              <a:t>Women politicians are not sufficiently supported by their political parties</a:t>
            </a:r>
            <a:endParaRPr lang="el-GR" sz="1800" dirty="0" smtClean="0"/>
          </a:p>
          <a:p>
            <a:r>
              <a:rPr lang="en-US" sz="1800" dirty="0" smtClean="0"/>
              <a:t>Women respondents tend to acknowledge to a greater extent than men the difficulties that young women political candidates face in Greece-</a:t>
            </a:r>
          </a:p>
          <a:p>
            <a:pPr>
              <a:buNone/>
            </a:pPr>
            <a:r>
              <a:rPr lang="en-US" sz="1800" i="1" dirty="0" smtClean="0"/>
              <a:t>	Reconciliation of family life with professional and political obligations</a:t>
            </a:r>
          </a:p>
          <a:p>
            <a:r>
              <a:rPr lang="en-US" sz="1800" dirty="0" smtClean="0"/>
              <a:t>‘Looks’ is a more desired characteristic in women political candidates than in men</a:t>
            </a:r>
          </a:p>
          <a:p>
            <a:r>
              <a:rPr lang="en-US" sz="1800" dirty="0" smtClean="0"/>
              <a:t>Women have greater demands/expectations from women politicians than from men politicians</a:t>
            </a:r>
          </a:p>
          <a:p>
            <a:pPr>
              <a:buNone/>
            </a:pPr>
            <a:endParaRPr lang="el-GR" sz="1800" dirty="0" smtClean="0"/>
          </a:p>
          <a:p>
            <a:endParaRPr lang="el-GR" sz="1800"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Candidate Support Program </a:t>
            </a:r>
            <a:endParaRPr lang="en-US" sz="2800" dirty="0"/>
          </a:p>
        </p:txBody>
      </p:sp>
      <p:sp>
        <p:nvSpPr>
          <p:cNvPr id="3" name="Content Placeholder 2"/>
          <p:cNvSpPr>
            <a:spLocks noGrp="1"/>
          </p:cNvSpPr>
          <p:nvPr>
            <p:ph idx="1"/>
          </p:nvPr>
        </p:nvSpPr>
        <p:spPr>
          <a:xfrm>
            <a:off x="1043608" y="1844824"/>
            <a:ext cx="7885540" cy="4012134"/>
          </a:xfrm>
        </p:spPr>
        <p:txBody>
          <a:bodyPr>
            <a:normAutofit/>
          </a:bodyPr>
          <a:lstStyle/>
          <a:p>
            <a:r>
              <a:rPr lang="en-US" sz="2000" dirty="0" smtClean="0"/>
              <a:t>Two day training program for women political candidates and potential candidates</a:t>
            </a:r>
          </a:p>
          <a:p>
            <a:r>
              <a:rPr lang="en-US" sz="2000" dirty="0" smtClean="0"/>
              <a:t>16-17 January 2014,  Athens</a:t>
            </a:r>
          </a:p>
          <a:p>
            <a:r>
              <a:rPr lang="en-US" sz="2000" dirty="0" smtClean="0"/>
              <a:t>17 candidates/potential candidates - trainees</a:t>
            </a:r>
          </a:p>
          <a:p>
            <a:r>
              <a:rPr lang="en-US" sz="2000" dirty="0" smtClean="0"/>
              <a:t>Curriculum – communication and politics</a:t>
            </a:r>
          </a:p>
          <a:p>
            <a:r>
              <a:rPr lang="en-US" sz="2000" dirty="0" smtClean="0"/>
              <a:t>Communication and political expert</a:t>
            </a:r>
          </a:p>
          <a:p>
            <a:endParaRPr lang="en-US" sz="2000" dirty="0" smtClean="0"/>
          </a:p>
          <a:p>
            <a:r>
              <a:rPr lang="en-US" sz="2000" dirty="0" smtClean="0"/>
              <a:t>Follow up of trainees the week after the elections (telephone questionnaire)</a:t>
            </a:r>
          </a:p>
          <a:p>
            <a:endParaRPr lang="el-GR" sz="20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Candidate Support Program </a:t>
            </a:r>
            <a:endParaRPr lang="en-US" sz="2800" dirty="0"/>
          </a:p>
        </p:txBody>
      </p:sp>
      <p:sp>
        <p:nvSpPr>
          <p:cNvPr id="3" name="Content Placeholder 2"/>
          <p:cNvSpPr>
            <a:spLocks noGrp="1"/>
          </p:cNvSpPr>
          <p:nvPr>
            <p:ph idx="1"/>
          </p:nvPr>
        </p:nvSpPr>
        <p:spPr>
          <a:xfrm>
            <a:off x="1043608" y="1844824"/>
            <a:ext cx="7885540" cy="4012134"/>
          </a:xfrm>
        </p:spPr>
        <p:txBody>
          <a:bodyPr>
            <a:normAutofit/>
          </a:bodyPr>
          <a:lstStyle/>
          <a:p>
            <a:endParaRPr lang="en-US" sz="2000" dirty="0" smtClean="0"/>
          </a:p>
          <a:p>
            <a:endParaRPr lang="el-GR" sz="20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1187624" y="1412776"/>
            <a:ext cx="7489848" cy="4833156"/>
            <a:chOff x="1187624" y="1412776"/>
            <a:chExt cx="7489848" cy="4833156"/>
          </a:xfrm>
        </p:grpSpPr>
        <p:pic>
          <p:nvPicPr>
            <p:cNvPr id="1026" name="Picture 2" descr="C:\Users\pothoulaki.m\Documents\MORE WOMEN IN EUROPEAN POLITICS\ΠΡΟΓΡΑΜΜΑ ΥΠΟΣΤΗΡΙΞΗΣ ΥΠΟΨΗΦΙΩΝ ΓΥΝΑΙΚΩΝ\MWEP_Candidate Support Program Pictures\20140116_121924.jpg"/>
            <p:cNvPicPr>
              <a:picLocks noChangeAspect="1" noChangeArrowheads="1"/>
            </p:cNvPicPr>
            <p:nvPr/>
          </p:nvPicPr>
          <p:blipFill>
            <a:blip r:embed="rId3" cstate="print"/>
            <a:srcRect/>
            <a:stretch>
              <a:fillRect/>
            </a:stretch>
          </p:blipFill>
          <p:spPr bwMode="auto">
            <a:xfrm>
              <a:off x="1187624" y="1628800"/>
              <a:ext cx="3572672" cy="2679504"/>
            </a:xfrm>
            <a:prstGeom prst="rect">
              <a:avLst/>
            </a:prstGeom>
            <a:noFill/>
          </p:spPr>
        </p:pic>
        <p:pic>
          <p:nvPicPr>
            <p:cNvPr id="1027" name="Picture 3" descr="C:\Users\pothoulaki.m\Documents\MORE WOMEN IN EUROPEAN POLITICS\ΠΡΟΓΡΑΜΜΑ ΥΠΟΣΤΗΡΙΞΗΣ ΥΠΟΨΗΦΙΩΝ ΓΥΝΑΙΚΩΝ\MWEP_Candidate Support Program Pictures\20140116_121715.jpg"/>
            <p:cNvPicPr>
              <a:picLocks noChangeAspect="1" noChangeArrowheads="1"/>
            </p:cNvPicPr>
            <p:nvPr/>
          </p:nvPicPr>
          <p:blipFill>
            <a:blip r:embed="rId4" cstate="print"/>
            <a:srcRect/>
            <a:stretch>
              <a:fillRect/>
            </a:stretch>
          </p:blipFill>
          <p:spPr bwMode="auto">
            <a:xfrm>
              <a:off x="5220072" y="1412776"/>
              <a:ext cx="3453674" cy="2590256"/>
            </a:xfrm>
            <a:prstGeom prst="rect">
              <a:avLst/>
            </a:prstGeom>
            <a:noFill/>
          </p:spPr>
        </p:pic>
        <p:pic>
          <p:nvPicPr>
            <p:cNvPr id="1028" name="Picture 4" descr="C:\Users\pothoulaki.m\Documents\MORE WOMEN IN EUROPEAN POLITICS\ΠΡΟΓΡΑΜΜΑ ΥΠΟΣΤΗΡΙΞΗΣ ΥΠΟΨΗΦΙΩΝ ΓΥΝΑΙΚΩΝ\MWEP_Candidate Support Program Pictures\20140116_122006.jpg"/>
            <p:cNvPicPr>
              <a:picLocks noChangeAspect="1" noChangeArrowheads="1"/>
            </p:cNvPicPr>
            <p:nvPr/>
          </p:nvPicPr>
          <p:blipFill>
            <a:blip r:embed="rId5" cstate="print"/>
            <a:srcRect/>
            <a:stretch>
              <a:fillRect/>
            </a:stretch>
          </p:blipFill>
          <p:spPr bwMode="auto">
            <a:xfrm>
              <a:off x="6156176" y="4077072"/>
              <a:ext cx="2521296" cy="1890972"/>
            </a:xfrm>
            <a:prstGeom prst="rect">
              <a:avLst/>
            </a:prstGeom>
            <a:noFill/>
          </p:spPr>
        </p:pic>
        <p:pic>
          <p:nvPicPr>
            <p:cNvPr id="1029" name="Picture 5" descr="C:\Users\pothoulaki.m\Documents\MORE WOMEN IN EUROPEAN POLITICS\ΠΡΟΓΡΑΜΜΑ ΥΠΟΣΤΗΡΙΞΗΣ ΥΠΟΨΗΦΙΩΝ ΓΥΝΑΙΚΩΝ\MWEP_Candidate Support Program Pictures\20140117_104356.jpg"/>
            <p:cNvPicPr>
              <a:picLocks noChangeAspect="1" noChangeArrowheads="1"/>
            </p:cNvPicPr>
            <p:nvPr/>
          </p:nvPicPr>
          <p:blipFill>
            <a:blip r:embed="rId6" cstate="print"/>
            <a:srcRect/>
            <a:stretch>
              <a:fillRect/>
            </a:stretch>
          </p:blipFill>
          <p:spPr bwMode="auto">
            <a:xfrm>
              <a:off x="2699792" y="3789040"/>
              <a:ext cx="3275856" cy="2456892"/>
            </a:xfrm>
            <a:prstGeom prst="rect">
              <a:avLst/>
            </a:prstGeom>
            <a:noFill/>
          </p:spPr>
        </p:pic>
      </p:grpSp>
    </p:spTree>
    <p:extLst>
      <p:ext uri="{BB962C8B-B14F-4D97-AF65-F5344CB8AC3E}">
        <p14:creationId xmlns:p14="http://schemas.microsoft.com/office/powerpoint/2010/main" val="3474952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Candidate Support Program – Follow up</a:t>
            </a:r>
            <a:endParaRPr lang="en-US" sz="2800" dirty="0"/>
          </a:p>
        </p:txBody>
      </p:sp>
      <p:sp>
        <p:nvSpPr>
          <p:cNvPr id="3" name="Content Placeholder 2"/>
          <p:cNvSpPr>
            <a:spLocks noGrp="1"/>
          </p:cNvSpPr>
          <p:nvPr>
            <p:ph idx="1"/>
          </p:nvPr>
        </p:nvSpPr>
        <p:spPr>
          <a:xfrm>
            <a:off x="1043608" y="1844824"/>
            <a:ext cx="7885540" cy="1224136"/>
          </a:xfrm>
        </p:spPr>
        <p:txBody>
          <a:bodyPr>
            <a:normAutofit/>
          </a:bodyPr>
          <a:lstStyle/>
          <a:p>
            <a:pPr marL="0" indent="0" algn="just"/>
            <a:r>
              <a:rPr lang="en-US" sz="2000" dirty="0" smtClean="0">
                <a:solidFill>
                  <a:prstClr val="black"/>
                </a:solidFill>
              </a:rPr>
              <a:t> 13 out of 17 trained women - candidates (76,47%)</a:t>
            </a:r>
          </a:p>
          <a:p>
            <a:pPr marL="0" indent="0" algn="just"/>
            <a:r>
              <a:rPr lang="en-US" sz="2000" dirty="0" smtClean="0">
                <a:solidFill>
                  <a:prstClr val="black"/>
                </a:solidFill>
              </a:rPr>
              <a:t> 4 women decided not to be candidates (23,53%) at the recent elections, due to family and professional obligations.</a:t>
            </a:r>
          </a:p>
          <a:p>
            <a:pPr marL="0" lvl="0" indent="0" algn="just">
              <a:buNone/>
            </a:pPr>
            <a:endParaRPr lang="en-US" sz="2000" dirty="0" smtClean="0"/>
          </a:p>
          <a:p>
            <a:endParaRPr lang="el-GR" sz="20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969675232"/>
              </p:ext>
            </p:extLst>
          </p:nvPr>
        </p:nvGraphicFramePr>
        <p:xfrm>
          <a:off x="2411760" y="3212976"/>
          <a:ext cx="5338852" cy="3218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Candidate Support Program - Follow up</a:t>
            </a:r>
            <a:endParaRPr lang="en-US" sz="2800" dirty="0"/>
          </a:p>
        </p:txBody>
      </p:sp>
      <p:sp>
        <p:nvSpPr>
          <p:cNvPr id="3" name="Content Placeholder 2"/>
          <p:cNvSpPr>
            <a:spLocks noGrp="1"/>
          </p:cNvSpPr>
          <p:nvPr>
            <p:ph idx="1"/>
          </p:nvPr>
        </p:nvSpPr>
        <p:spPr>
          <a:xfrm>
            <a:off x="1043608" y="1700808"/>
            <a:ext cx="7885540" cy="1584176"/>
          </a:xfrm>
        </p:spPr>
        <p:txBody>
          <a:bodyPr>
            <a:normAutofit/>
          </a:bodyPr>
          <a:lstStyle/>
          <a:p>
            <a:pPr marL="0" indent="0" algn="just"/>
            <a:r>
              <a:rPr lang="en-US" sz="2000" dirty="0" smtClean="0">
                <a:solidFill>
                  <a:prstClr val="black"/>
                </a:solidFill>
              </a:rPr>
              <a:t> </a:t>
            </a:r>
            <a:r>
              <a:rPr lang="en-US" sz="1800" dirty="0" smtClean="0">
                <a:solidFill>
                  <a:prstClr val="black"/>
                </a:solidFill>
              </a:rPr>
              <a:t>Out of the 13 candidates: </a:t>
            </a:r>
          </a:p>
          <a:p>
            <a:pPr marL="0" indent="0" algn="just"/>
            <a:r>
              <a:rPr lang="en-US" sz="1800" dirty="0" smtClean="0">
                <a:solidFill>
                  <a:prstClr val="black"/>
                </a:solidFill>
              </a:rPr>
              <a:t>2 women candidates for European Parliament Elections </a:t>
            </a:r>
          </a:p>
          <a:p>
            <a:pPr marL="0" indent="0" algn="just"/>
            <a:r>
              <a:rPr lang="en-US" sz="1800" dirty="0" smtClean="0">
                <a:solidFill>
                  <a:prstClr val="black"/>
                </a:solidFill>
              </a:rPr>
              <a:t>6 women candidates for Regional Councillors (Regional Elections)</a:t>
            </a:r>
          </a:p>
          <a:p>
            <a:pPr marL="0" indent="0" algn="just"/>
            <a:r>
              <a:rPr lang="en-US" sz="1800" dirty="0" smtClean="0">
                <a:solidFill>
                  <a:prstClr val="black"/>
                </a:solidFill>
              </a:rPr>
              <a:t>5 women candidates for City Councillors  (Local Goverment Elections)</a:t>
            </a:r>
          </a:p>
          <a:p>
            <a:pPr marL="0" indent="0" algn="just"/>
            <a:endParaRPr lang="en-US" sz="2000" dirty="0" smtClean="0">
              <a:solidFill>
                <a:prstClr val="black"/>
              </a:solidFill>
            </a:endParaRPr>
          </a:p>
          <a:p>
            <a:pPr marL="0" indent="0" algn="just"/>
            <a:endParaRPr lang="en-US" sz="2000" dirty="0" smtClean="0">
              <a:solidFill>
                <a:prstClr val="black"/>
              </a:solidFill>
            </a:endParaRPr>
          </a:p>
          <a:p>
            <a:pPr marL="0" lvl="0" indent="0" algn="just">
              <a:buNone/>
            </a:pPr>
            <a:endParaRPr lang="en-US" sz="2000" dirty="0" smtClean="0"/>
          </a:p>
          <a:p>
            <a:endParaRPr lang="el-GR" sz="20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1777736874"/>
              </p:ext>
            </p:extLst>
          </p:nvPr>
        </p:nvGraphicFramePr>
        <p:xfrm>
          <a:off x="1547664" y="3501008"/>
          <a:ext cx="6604048" cy="23657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Candidate Support Program – Follow up </a:t>
            </a:r>
            <a:endParaRPr lang="en-US" sz="2800" dirty="0"/>
          </a:p>
        </p:txBody>
      </p:sp>
      <p:sp>
        <p:nvSpPr>
          <p:cNvPr id="3" name="Content Placeholder 2"/>
          <p:cNvSpPr>
            <a:spLocks noGrp="1"/>
          </p:cNvSpPr>
          <p:nvPr>
            <p:ph idx="1"/>
          </p:nvPr>
        </p:nvSpPr>
        <p:spPr>
          <a:xfrm>
            <a:off x="1043608" y="1844824"/>
            <a:ext cx="7885540" cy="3312368"/>
          </a:xfrm>
        </p:spPr>
        <p:txBody>
          <a:bodyPr>
            <a:normAutofit/>
          </a:bodyPr>
          <a:lstStyle/>
          <a:p>
            <a:r>
              <a:rPr lang="en-US" sz="2000" dirty="0" smtClean="0"/>
              <a:t>Training sections rated higher by candidates as most useful for their political campaign:</a:t>
            </a:r>
          </a:p>
          <a:p>
            <a:pPr marL="82296" indent="0">
              <a:buNone/>
            </a:pPr>
            <a:endParaRPr lang="en-US" sz="2000" dirty="0" smtClean="0"/>
          </a:p>
          <a:p>
            <a:pPr lvl="1"/>
            <a:r>
              <a:rPr lang="en-US" sz="1600" dirty="0" smtClean="0"/>
              <a:t>Presentation in public events and TV shows</a:t>
            </a:r>
          </a:p>
          <a:p>
            <a:pPr lvl="1"/>
            <a:r>
              <a:rPr lang="en-US" sz="1600" dirty="0" smtClean="0"/>
              <a:t>Candidate’s material (cards, leaflets, website, social media etc.)</a:t>
            </a:r>
          </a:p>
          <a:p>
            <a:pPr lvl="1"/>
            <a:r>
              <a:rPr lang="en-US" sz="1600" dirty="0" smtClean="0"/>
              <a:t>Specification of the candidate’s political identity</a:t>
            </a:r>
            <a:endParaRPr lang="el-GR" sz="16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7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04664"/>
            <a:ext cx="7498080" cy="1143000"/>
          </a:xfrm>
        </p:spPr>
        <p:txBody>
          <a:bodyPr>
            <a:normAutofit/>
          </a:bodyPr>
          <a:lstStyle/>
          <a:p>
            <a:r>
              <a:rPr lang="en-US" sz="2800" dirty="0" smtClean="0"/>
              <a:t>Target Group – National Context</a:t>
            </a:r>
            <a:endParaRPr lang="en-US" sz="2800" dirty="0"/>
          </a:p>
        </p:txBody>
      </p:sp>
      <p:sp>
        <p:nvSpPr>
          <p:cNvPr id="3" name="Content Placeholder 2"/>
          <p:cNvSpPr>
            <a:spLocks noGrp="1"/>
          </p:cNvSpPr>
          <p:nvPr>
            <p:ph idx="1"/>
          </p:nvPr>
        </p:nvSpPr>
        <p:spPr>
          <a:xfrm>
            <a:off x="1259632" y="1772816"/>
            <a:ext cx="6840760" cy="3751344"/>
          </a:xfrm>
        </p:spPr>
        <p:txBody>
          <a:bodyPr>
            <a:normAutofit/>
          </a:bodyPr>
          <a:lstStyle/>
          <a:p>
            <a:pPr>
              <a:buNone/>
            </a:pPr>
            <a:endParaRPr lang="el-GR" sz="2000" dirty="0" smtClean="0"/>
          </a:p>
          <a:p>
            <a:endParaRPr lang="el-GR" sz="2000" dirty="0" smtClean="0"/>
          </a:p>
          <a:p>
            <a:r>
              <a:rPr lang="en-US" sz="2000" u="sng" dirty="0" smtClean="0"/>
              <a:t>Target Group</a:t>
            </a:r>
            <a:r>
              <a:rPr lang="el-GR" sz="2000" dirty="0" smtClean="0"/>
              <a:t>: </a:t>
            </a:r>
          </a:p>
          <a:p>
            <a:pPr lvl="1"/>
            <a:r>
              <a:rPr lang="en-US" sz="1800" dirty="0" smtClean="0"/>
              <a:t>Women / Young Women</a:t>
            </a:r>
            <a:r>
              <a:rPr lang="el-GR" sz="1800" dirty="0" smtClean="0"/>
              <a:t> </a:t>
            </a:r>
          </a:p>
          <a:p>
            <a:pPr lvl="1"/>
            <a:r>
              <a:rPr lang="en-US" sz="1800" dirty="0" smtClean="0"/>
              <a:t>Political Parties &amp; </a:t>
            </a:r>
            <a:r>
              <a:rPr lang="en-US" sz="1800" dirty="0"/>
              <a:t>W</a:t>
            </a:r>
            <a:r>
              <a:rPr lang="en-US" sz="1800" dirty="0" smtClean="0"/>
              <a:t>omen associations </a:t>
            </a:r>
            <a:endParaRPr lang="el-GR" sz="1800" dirty="0" smtClean="0"/>
          </a:p>
          <a:p>
            <a:pPr lvl="1"/>
            <a:r>
              <a:rPr lang="en-US" sz="1800" dirty="0" smtClean="0"/>
              <a:t>Women Organizations</a:t>
            </a:r>
            <a:endParaRPr lang="el-GR" sz="1800" dirty="0" smtClean="0"/>
          </a:p>
          <a:p>
            <a:pPr lvl="1"/>
            <a:r>
              <a:rPr lang="en-US" sz="1800" dirty="0" smtClean="0"/>
              <a:t>General Public</a:t>
            </a:r>
            <a:endParaRPr lang="en-US" sz="1800" dirty="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5" y="332656"/>
            <a:ext cx="7826381" cy="1066800"/>
          </a:xfrm>
        </p:spPr>
        <p:txBody>
          <a:bodyPr>
            <a:normAutofit/>
          </a:bodyPr>
          <a:lstStyle/>
          <a:p>
            <a:r>
              <a:rPr lang="en-US" sz="2800" dirty="0" smtClean="0"/>
              <a:t>Dissemination activities – dissemination material</a:t>
            </a:r>
            <a:endParaRPr lang="en-US" sz="2800" dirty="0"/>
          </a:p>
        </p:txBody>
      </p:sp>
      <p:sp>
        <p:nvSpPr>
          <p:cNvPr id="3" name="Content Placeholder 2"/>
          <p:cNvSpPr>
            <a:spLocks noGrp="1"/>
          </p:cNvSpPr>
          <p:nvPr>
            <p:ph idx="1"/>
          </p:nvPr>
        </p:nvSpPr>
        <p:spPr>
          <a:xfrm>
            <a:off x="1085866" y="1700808"/>
            <a:ext cx="7920880" cy="1224136"/>
          </a:xfrm>
        </p:spPr>
        <p:txBody>
          <a:bodyPr>
            <a:normAutofit/>
          </a:bodyPr>
          <a:lstStyle/>
          <a:p>
            <a:r>
              <a:rPr lang="en-US" sz="2000" dirty="0" smtClean="0"/>
              <a:t>Dissemination material</a:t>
            </a:r>
          </a:p>
          <a:p>
            <a:r>
              <a:rPr lang="en-US" sz="2000" dirty="0" smtClean="0"/>
              <a:t>Leaflets, postcards, training folders, badges, banner</a:t>
            </a:r>
          </a:p>
          <a:p>
            <a:pPr>
              <a:buNone/>
            </a:pPr>
            <a:r>
              <a:rPr lang="en-US" sz="2000" dirty="0" smtClean="0"/>
              <a:t>(distribution in all KMOP branches)</a:t>
            </a:r>
          </a:p>
          <a:p>
            <a:endParaRPr lang="el-GR" sz="2000"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C:\Users\pothoulaki.m\Documents\MORE WOMEN IN EUROPEAN POLITICS\LOCAL ACTION STRATEGY - CAMPAIGN\pictures from material\20140310_121417.jpg"/>
          <p:cNvPicPr>
            <a:picLocks noChangeAspect="1" noChangeArrowheads="1"/>
          </p:cNvPicPr>
          <p:nvPr/>
        </p:nvPicPr>
        <p:blipFill>
          <a:blip r:embed="rId3" cstate="print"/>
          <a:srcRect/>
          <a:stretch>
            <a:fillRect/>
          </a:stretch>
        </p:blipFill>
        <p:spPr bwMode="auto">
          <a:xfrm>
            <a:off x="1043608" y="3140968"/>
            <a:ext cx="2194212" cy="2925616"/>
          </a:xfrm>
          <a:prstGeom prst="rect">
            <a:avLst/>
          </a:prstGeom>
          <a:noFill/>
        </p:spPr>
      </p:pic>
      <p:pic>
        <p:nvPicPr>
          <p:cNvPr id="2053" name="Picture 5" descr="C:\Users\pothoulaki.m\Documents\MORE WOMEN IN EUROPEAN POLITICS\LOCAL ACTION STRATEGY - CAMPAIGN\pictures from material\20140310_121521.jpg"/>
          <p:cNvPicPr>
            <a:picLocks noChangeAspect="1" noChangeArrowheads="1"/>
          </p:cNvPicPr>
          <p:nvPr/>
        </p:nvPicPr>
        <p:blipFill>
          <a:blip r:embed="rId4" cstate="print"/>
          <a:srcRect/>
          <a:stretch>
            <a:fillRect/>
          </a:stretch>
        </p:blipFill>
        <p:spPr bwMode="auto">
          <a:xfrm>
            <a:off x="3334265" y="3140968"/>
            <a:ext cx="2342292" cy="2907032"/>
          </a:xfrm>
          <a:prstGeom prst="rect">
            <a:avLst/>
          </a:prstGeom>
          <a:noFill/>
        </p:spPr>
      </p:pic>
      <p:pic>
        <p:nvPicPr>
          <p:cNvPr id="2054" name="Picture 6" descr="C:\Users\pothoulaki.m\Documents\MORE WOMEN IN EUROPEAN POLITICS\LOCAL ACTION STRATEGY - CAMPAIGN\pictures from material\20140310_121638.jpg"/>
          <p:cNvPicPr>
            <a:picLocks noChangeAspect="1" noChangeArrowheads="1"/>
          </p:cNvPicPr>
          <p:nvPr/>
        </p:nvPicPr>
        <p:blipFill>
          <a:blip r:embed="rId5" cstate="print"/>
          <a:srcRect/>
          <a:stretch>
            <a:fillRect/>
          </a:stretch>
        </p:blipFill>
        <p:spPr bwMode="auto">
          <a:xfrm>
            <a:off x="5701637" y="3617730"/>
            <a:ext cx="3240360" cy="243027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04856" cy="1066800"/>
          </a:xfrm>
        </p:spPr>
        <p:txBody>
          <a:bodyPr>
            <a:normAutofit/>
          </a:bodyPr>
          <a:lstStyle/>
          <a:p>
            <a:r>
              <a:rPr lang="en-US" sz="2800" dirty="0" smtClean="0"/>
              <a:t>Dissemination activities – Participation in events/activities &amp; Networking</a:t>
            </a:r>
            <a:endParaRPr lang="en-US" sz="2800" dirty="0"/>
          </a:p>
        </p:txBody>
      </p:sp>
      <p:sp>
        <p:nvSpPr>
          <p:cNvPr id="3" name="Content Placeholder 2"/>
          <p:cNvSpPr>
            <a:spLocks noGrp="1"/>
          </p:cNvSpPr>
          <p:nvPr>
            <p:ph idx="1"/>
          </p:nvPr>
        </p:nvSpPr>
        <p:spPr>
          <a:xfrm>
            <a:off x="1085866" y="1536147"/>
            <a:ext cx="7885540" cy="4824536"/>
          </a:xfrm>
        </p:spPr>
        <p:txBody>
          <a:bodyPr>
            <a:normAutofit fontScale="85000" lnSpcReduction="20000"/>
          </a:bodyPr>
          <a:lstStyle/>
          <a:p>
            <a:r>
              <a:rPr lang="en-US" sz="2100" dirty="0" smtClean="0"/>
              <a:t>Participation in the Network ‘Eleni Skoura’ of the Project  “Encouraging and Supporting the Participation of Women in Positions of Political Responsibility in National and European Level” (Research Center for Gender Equality)  (January, 2013 – ongoing)</a:t>
            </a:r>
          </a:p>
          <a:p>
            <a:pPr>
              <a:buNone/>
            </a:pPr>
            <a:endParaRPr lang="en-US" sz="2100" dirty="0" smtClean="0"/>
          </a:p>
          <a:p>
            <a:r>
              <a:rPr lang="en-US" sz="2100" dirty="0" smtClean="0"/>
              <a:t>18</a:t>
            </a:r>
            <a:r>
              <a:rPr lang="en-US" sz="2100" baseline="30000" dirty="0" smtClean="0"/>
              <a:t>th</a:t>
            </a:r>
            <a:r>
              <a:rPr lang="en-US" sz="2100" dirty="0" smtClean="0"/>
              <a:t>  Hellenic Conference of  Elected Women at Local Government Level (13-16 June 2013) </a:t>
            </a:r>
            <a:r>
              <a:rPr lang="en-US" sz="2100" i="1" dirty="0" smtClean="0"/>
              <a:t>Mrs Eleni Varnava</a:t>
            </a:r>
          </a:p>
          <a:p>
            <a:pPr marL="82296" indent="0">
              <a:buNone/>
            </a:pPr>
            <a:endParaRPr lang="en-US" sz="2100" dirty="0" smtClean="0"/>
          </a:p>
          <a:p>
            <a:r>
              <a:rPr lang="en-US" sz="2100" dirty="0" smtClean="0"/>
              <a:t>Participation in consultation sessions for the promotion of women in decision making, organised by the General Secretariat for Gender Equality (October, 2013)</a:t>
            </a:r>
          </a:p>
          <a:p>
            <a:pPr>
              <a:buNone/>
            </a:pPr>
            <a:endParaRPr lang="en-US" sz="2100" i="1" dirty="0" smtClean="0"/>
          </a:p>
          <a:p>
            <a:r>
              <a:rPr lang="en-US" sz="2100" dirty="0" smtClean="0"/>
              <a:t>Creation of a City Council Committee for Gender Equality at the Municipality of Oropos,  </a:t>
            </a:r>
            <a:r>
              <a:rPr lang="en-US" sz="2100" i="1" dirty="0" smtClean="0"/>
              <a:t>Mrs Eleni Varnava (President of the Committee)</a:t>
            </a:r>
          </a:p>
          <a:p>
            <a:pPr>
              <a:buNone/>
            </a:pPr>
            <a:endParaRPr lang="en-US" sz="2100" dirty="0" smtClean="0"/>
          </a:p>
          <a:p>
            <a:r>
              <a:rPr lang="en-US" sz="2100" dirty="0" smtClean="0"/>
              <a:t>Congress of the European Socialist Party in Athens (9/3/2014, Stadium of Peace and Friendship) </a:t>
            </a:r>
            <a:r>
              <a:rPr lang="en-US" sz="2100" i="1" dirty="0" smtClean="0"/>
              <a:t>Mrs Christina Kokota</a:t>
            </a:r>
            <a:endParaRPr lang="el-GR" sz="2100" i="1" dirty="0" smtClean="0"/>
          </a:p>
          <a:p>
            <a:pPr>
              <a:buNone/>
            </a:pPr>
            <a:endParaRPr lang="el-GR" sz="2000" b="1" u="sng"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66" y="2708920"/>
            <a:ext cx="7704856" cy="1066800"/>
          </a:xfrm>
        </p:spPr>
        <p:txBody>
          <a:bodyPr>
            <a:normAutofit/>
          </a:bodyPr>
          <a:lstStyle/>
          <a:p>
            <a:r>
              <a:rPr lang="en-US" sz="2800" dirty="0" smtClean="0"/>
              <a:t>European Parliament &amp; Local Government Elections - Greece</a:t>
            </a:r>
            <a:endParaRPr lang="en-US" sz="2800" dirty="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2361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614588" cy="1066800"/>
          </a:xfrm>
        </p:spPr>
        <p:txBody>
          <a:bodyPr>
            <a:normAutofit/>
          </a:bodyPr>
          <a:lstStyle/>
          <a:p>
            <a:r>
              <a:rPr lang="en-US" sz="2800" dirty="0" smtClean="0"/>
              <a:t>European Parliament Elections – Candidates</a:t>
            </a:r>
            <a:endParaRPr lang="en-US" sz="2800" dirty="0"/>
          </a:p>
        </p:txBody>
      </p:sp>
      <p:sp>
        <p:nvSpPr>
          <p:cNvPr id="3" name="Content Placeholder 2"/>
          <p:cNvSpPr>
            <a:spLocks noGrp="1"/>
          </p:cNvSpPr>
          <p:nvPr>
            <p:ph idx="1"/>
          </p:nvPr>
        </p:nvSpPr>
        <p:spPr>
          <a:xfrm>
            <a:off x="1142976" y="1196752"/>
            <a:ext cx="7571184" cy="864096"/>
          </a:xfrm>
        </p:spPr>
        <p:txBody>
          <a:bodyPr>
            <a:normAutofit/>
          </a:bodyPr>
          <a:lstStyle/>
          <a:p>
            <a:r>
              <a:rPr lang="en-US" sz="1800" dirty="0" smtClean="0"/>
              <a:t>Candidates per political party * and gender</a:t>
            </a:r>
          </a:p>
          <a:p>
            <a:pPr>
              <a:buNone/>
            </a:pPr>
            <a:r>
              <a:rPr lang="en-US" sz="1400" dirty="0" smtClean="0"/>
              <a:t>*the graph presents the most popular political parties </a:t>
            </a: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499730665"/>
              </p:ext>
            </p:extLst>
          </p:nvPr>
        </p:nvGraphicFramePr>
        <p:xfrm>
          <a:off x="1115616" y="1988841"/>
          <a:ext cx="786956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364088" y="5949280"/>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614588" cy="1066800"/>
          </a:xfrm>
        </p:spPr>
        <p:txBody>
          <a:bodyPr>
            <a:normAutofit/>
          </a:bodyPr>
          <a:lstStyle/>
          <a:p>
            <a:r>
              <a:rPr lang="en-US" sz="2800" dirty="0" smtClean="0"/>
              <a:t>European Parliament Elections – Greece II</a:t>
            </a:r>
            <a:endParaRPr lang="en-US" sz="2800" dirty="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64088" y="5949280"/>
            <a:ext cx="3600400" cy="276999"/>
          </a:xfrm>
          <a:prstGeom prst="rect">
            <a:avLst/>
          </a:prstGeom>
        </p:spPr>
        <p:txBody>
          <a:bodyPr wrap="square">
            <a:spAutoFit/>
          </a:bodyPr>
          <a:lstStyle/>
          <a:p>
            <a:pPr algn="r"/>
            <a:r>
              <a:rPr lang="en-US" sz="1200" dirty="0" smtClean="0"/>
              <a:t>Source: Hellenic Ministry of Interior</a:t>
            </a:r>
            <a:endParaRPr lang="el-GR" sz="1200" dirty="0"/>
          </a:p>
        </p:txBody>
      </p:sp>
      <p:graphicFrame>
        <p:nvGraphicFramePr>
          <p:cNvPr id="9" name="Content Placeholder 3"/>
          <p:cNvGraphicFramePr>
            <a:graphicFrameLocks/>
          </p:cNvGraphicFramePr>
          <p:nvPr>
            <p:extLst>
              <p:ext uri="{D42A27DB-BD31-4B8C-83A1-F6EECF244321}">
                <p14:modId xmlns:p14="http://schemas.microsoft.com/office/powerpoint/2010/main" val="476875084"/>
              </p:ext>
            </p:extLst>
          </p:nvPr>
        </p:nvGraphicFramePr>
        <p:xfrm>
          <a:off x="914400"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14588" cy="878160"/>
          </a:xfrm>
        </p:spPr>
        <p:txBody>
          <a:bodyPr>
            <a:normAutofit/>
          </a:bodyPr>
          <a:lstStyle/>
          <a:p>
            <a:r>
              <a:rPr lang="en-US" sz="2800" dirty="0" smtClean="0"/>
              <a:t>European Parliament Elections – Greece III</a:t>
            </a:r>
            <a:endParaRPr lang="en-US" sz="2800" dirty="0"/>
          </a:p>
        </p:txBody>
      </p:sp>
      <p:sp>
        <p:nvSpPr>
          <p:cNvPr id="3" name="Content Placeholder 2"/>
          <p:cNvSpPr>
            <a:spLocks noGrp="1"/>
          </p:cNvSpPr>
          <p:nvPr>
            <p:ph idx="1"/>
          </p:nvPr>
        </p:nvSpPr>
        <p:spPr>
          <a:xfrm>
            <a:off x="1065591" y="980728"/>
            <a:ext cx="7571184" cy="864096"/>
          </a:xfrm>
        </p:spPr>
        <p:txBody>
          <a:bodyPr>
            <a:normAutofit/>
          </a:bodyPr>
          <a:lstStyle/>
          <a:p>
            <a:r>
              <a:rPr lang="en-US" sz="1800" dirty="0" smtClean="0"/>
              <a:t>Elected per political party * &amp; gender</a:t>
            </a:r>
          </a:p>
          <a:p>
            <a:r>
              <a:rPr lang="en-US" sz="1400" dirty="0" smtClean="0"/>
              <a:t>*the graph presents the most popular political parties </a:t>
            </a:r>
          </a:p>
          <a:p>
            <a:endParaRPr lang="en-US" sz="1800"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43600"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graphicFrame>
        <p:nvGraphicFramePr>
          <p:cNvPr id="7" name="Content Placeholder 5"/>
          <p:cNvGraphicFramePr>
            <a:graphicFrameLocks/>
          </p:cNvGraphicFramePr>
          <p:nvPr>
            <p:extLst>
              <p:ext uri="{D42A27DB-BD31-4B8C-83A1-F6EECF244321}">
                <p14:modId xmlns:p14="http://schemas.microsoft.com/office/powerpoint/2010/main" val="777826984"/>
              </p:ext>
            </p:extLst>
          </p:nvPr>
        </p:nvGraphicFramePr>
        <p:xfrm>
          <a:off x="914400" y="177281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64088" y="602128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914400" y="188640"/>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Men &amp; Women Candidates Vs Men and Women Elected </a:t>
            </a:r>
            <a:r>
              <a:rPr lang="en-US"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a:t>
            </a: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European Parliament (per political</a:t>
            </a:r>
            <a:r>
              <a:rPr kumimoji="0" lang="en-US" sz="24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lang="en-US"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a:t>
            </a: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arty*)</a:t>
            </a:r>
            <a:endParaRPr kumimoji="0" lang="el-GR"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382983033"/>
              </p:ext>
            </p:extLst>
          </p:nvPr>
        </p:nvGraphicFramePr>
        <p:xfrm>
          <a:off x="1043608" y="1484784"/>
          <a:ext cx="790607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64088"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914400" y="188640"/>
            <a:ext cx="7834064" cy="1143000"/>
          </a:xfrm>
          <a:prstGeom prst="rect">
            <a:avLst/>
          </a:prstGeom>
        </p:spPr>
        <p:txBody>
          <a:bodyPr anchor="ctr">
            <a:normAutofit/>
          </a:bodyPr>
          <a:lstStyle/>
          <a:p>
            <a:pPr lvl="0">
              <a:spcBef>
                <a:spcPct val="0"/>
              </a:spcBef>
            </a:pPr>
            <a:r>
              <a:rPr lang="en-GB" sz="2400" dirty="0" smtClean="0">
                <a:effectLst>
                  <a:outerShdw blurRad="38100" dist="38100" dir="2700000" algn="tl">
                    <a:srgbClr val="000000">
                      <a:alpha val="43137"/>
                    </a:srgbClr>
                  </a:outerShdw>
                </a:effectLst>
              </a:rPr>
              <a:t>Elected members of the European Parliament – </a:t>
            </a:r>
          </a:p>
          <a:p>
            <a:pPr lvl="0">
              <a:spcBef>
                <a:spcPct val="0"/>
              </a:spcBef>
            </a:pPr>
            <a:r>
              <a:rPr lang="en-GB" sz="2400" dirty="0" smtClean="0">
                <a:effectLst>
                  <a:outerShdw blurRad="38100" dist="38100" dir="2700000" algn="tl">
                    <a:srgbClr val="000000">
                      <a:alpha val="43137"/>
                    </a:srgbClr>
                  </a:outerShdw>
                </a:effectLst>
              </a:rPr>
              <a:t>Comparison with previous EP elections</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sp>
        <p:nvSpPr>
          <p:cNvPr id="11" name="Rectangle 10"/>
          <p:cNvSpPr/>
          <p:nvPr/>
        </p:nvSpPr>
        <p:spPr>
          <a:xfrm>
            <a:off x="1043608" y="1412776"/>
            <a:ext cx="7488832" cy="923330"/>
          </a:xfrm>
          <a:prstGeom prst="rect">
            <a:avLst/>
          </a:prstGeom>
        </p:spPr>
        <p:txBody>
          <a:bodyPr wrap="square">
            <a:spAutoFit/>
          </a:bodyPr>
          <a:lstStyle/>
          <a:p>
            <a:pPr algn="just"/>
            <a:r>
              <a:rPr lang="en-US" dirty="0"/>
              <a:t>There was </a:t>
            </a:r>
            <a:r>
              <a:rPr lang="en-US" dirty="0" smtClean="0"/>
              <a:t>a decrease in the number of women elected members in the European Parliament in the current elections (23,8%), in comparison to previous elections (31,8%)</a:t>
            </a:r>
            <a:endParaRPr lang="en-US" dirty="0"/>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1625562631"/>
              </p:ext>
            </p:extLst>
          </p:nvPr>
        </p:nvGraphicFramePr>
        <p:xfrm>
          <a:off x="1115616" y="2420887"/>
          <a:ext cx="7293496" cy="3816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64088"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1043608" y="476672"/>
            <a:ext cx="7704856" cy="1143000"/>
          </a:xfrm>
          <a:prstGeom prst="rect">
            <a:avLst/>
          </a:prstGeom>
        </p:spPr>
        <p:txBody>
          <a:bodyPr anchor="ctr">
            <a:normAutofit/>
          </a:bodyPr>
          <a:lstStyle/>
          <a:p>
            <a:pPr lvl="0">
              <a:spcBef>
                <a:spcPct val="0"/>
              </a:spcBef>
            </a:pPr>
            <a:r>
              <a:rPr lang="en-US" sz="2400" dirty="0" smtClean="0">
                <a:effectLst>
                  <a:outerShdw blurRad="38100" dist="38100" dir="2700000" algn="tl">
                    <a:srgbClr val="000000">
                      <a:alpha val="43137"/>
                    </a:srgbClr>
                  </a:outerShdw>
                </a:effectLst>
              </a:rPr>
              <a:t>European Parliament Elections Participation/ Abstention - 2014</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201171114"/>
              </p:ext>
            </p:extLst>
          </p:nvPr>
        </p:nvGraphicFramePr>
        <p:xfrm>
          <a:off x="1043608" y="1772816"/>
          <a:ext cx="7776863" cy="4301348"/>
        </p:xfrm>
        <a:graphic>
          <a:graphicData uri="http://schemas.openxmlformats.org/drawingml/2006/table">
            <a:tbl>
              <a:tblPr firstRow="1" firstCol="1" bandRow="1">
                <a:tableStyleId>{5C22544A-7EE6-4342-B048-85BDC9FD1C3A}</a:tableStyleId>
              </a:tblPr>
              <a:tblGrid>
                <a:gridCol w="1863087"/>
                <a:gridCol w="2934617"/>
                <a:gridCol w="2979159"/>
              </a:tblGrid>
              <a:tr h="328415">
                <a:tc gridSpan="3">
                  <a:txBody>
                    <a:bodyPr/>
                    <a:lstStyle/>
                    <a:p>
                      <a:pPr algn="ctr">
                        <a:lnSpc>
                          <a:spcPct val="115000"/>
                        </a:lnSpc>
                        <a:spcAft>
                          <a:spcPts val="0"/>
                        </a:spcAft>
                      </a:pPr>
                      <a:r>
                        <a:rPr lang="en-US" sz="2000" b="1" dirty="0" smtClean="0">
                          <a:effectLst/>
                        </a:rPr>
                        <a:t>European Parliament</a:t>
                      </a:r>
                      <a:r>
                        <a:rPr lang="en-US" sz="2000" b="1" baseline="0" dirty="0" smtClean="0">
                          <a:effectLst/>
                        </a:rPr>
                        <a:t> Elections </a:t>
                      </a:r>
                      <a:r>
                        <a:rPr lang="en-US" sz="2000" b="1" dirty="0" smtClean="0">
                          <a:effectLst/>
                        </a:rPr>
                        <a:t>Participation/ Abstention</a:t>
                      </a:r>
                      <a:endParaRPr lang="el-GR" sz="2000" b="1" dirty="0">
                        <a:effectLst/>
                        <a:latin typeface="Calibri"/>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r>
              <a:tr h="564404">
                <a:tc>
                  <a:txBody>
                    <a:bodyPr/>
                    <a:lstStyle/>
                    <a:p>
                      <a:pPr algn="ctr">
                        <a:lnSpc>
                          <a:spcPct val="115000"/>
                        </a:lnSpc>
                      </a:pPr>
                      <a:endParaRPr lang="el-GR" sz="2000" b="1" dirty="0">
                        <a:effectLst/>
                        <a:latin typeface="Calibri"/>
                      </a:endParaRPr>
                    </a:p>
                  </a:txBody>
                  <a:tcPr marL="68580" marR="68580" marT="0" marB="0" anchor="ctr"/>
                </a:tc>
                <a:tc>
                  <a:txBody>
                    <a:bodyPr/>
                    <a:lstStyle/>
                    <a:p>
                      <a:pPr algn="ctr">
                        <a:lnSpc>
                          <a:spcPct val="115000"/>
                        </a:lnSpc>
                        <a:spcAft>
                          <a:spcPts val="0"/>
                        </a:spcAft>
                      </a:pPr>
                      <a:r>
                        <a:rPr lang="en-US" sz="2000" b="1" dirty="0" smtClean="0">
                          <a:solidFill>
                            <a:schemeClr val="accent1">
                              <a:lumMod val="75000"/>
                            </a:schemeClr>
                          </a:solidFill>
                          <a:effectLst/>
                        </a:rPr>
                        <a:t>Actual</a:t>
                      </a:r>
                      <a:r>
                        <a:rPr lang="en-US" sz="2000" b="1" baseline="0" dirty="0" smtClean="0">
                          <a:solidFill>
                            <a:schemeClr val="accent1">
                              <a:lumMod val="75000"/>
                            </a:schemeClr>
                          </a:solidFill>
                          <a:effectLst/>
                        </a:rPr>
                        <a:t> Number </a:t>
                      </a:r>
                      <a:endParaRPr lang="el-GR" sz="2000" b="1" dirty="0">
                        <a:solidFill>
                          <a:schemeClr val="accent1">
                            <a:lumMod val="75000"/>
                          </a:schemeClr>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dirty="0" smtClean="0">
                          <a:solidFill>
                            <a:schemeClr val="accent1">
                              <a:lumMod val="75000"/>
                            </a:schemeClr>
                          </a:solidFill>
                          <a:effectLst/>
                          <a:latin typeface="+mn-lt"/>
                          <a:ea typeface="+mn-ea"/>
                          <a:cs typeface="+mn-cs"/>
                        </a:rPr>
                        <a:t>Percentage</a:t>
                      </a:r>
                      <a:endParaRPr lang="el-GR" sz="2000" b="1" dirty="0">
                        <a:solidFill>
                          <a:schemeClr val="accent1">
                            <a:lumMod val="75000"/>
                          </a:schemeClr>
                        </a:solidFill>
                        <a:effectLst/>
                        <a:latin typeface="Calibri"/>
                        <a:ea typeface="Times New Roman"/>
                        <a:cs typeface="Times New Roman"/>
                      </a:endParaRPr>
                    </a:p>
                  </a:txBody>
                  <a:tcPr marL="68580" marR="68580" marT="0" marB="0" anchor="ctr"/>
                </a:tc>
              </a:tr>
              <a:tr h="564404">
                <a:tc>
                  <a:txBody>
                    <a:bodyPr/>
                    <a:lstStyle/>
                    <a:p>
                      <a:pPr algn="ctr">
                        <a:lnSpc>
                          <a:spcPct val="115000"/>
                        </a:lnSpc>
                        <a:spcAft>
                          <a:spcPts val="0"/>
                        </a:spcAft>
                      </a:pPr>
                      <a:r>
                        <a:rPr lang="en-US" sz="2000" b="1">
                          <a:effectLst/>
                        </a:rPr>
                        <a:t>Registered</a:t>
                      </a:r>
                      <a:endParaRPr lang="el-GR" sz="20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0" dirty="0" smtClean="0">
                          <a:effectLst/>
                          <a:latin typeface="Arial" pitchFamily="34" charset="0"/>
                          <a:cs typeface="Arial" pitchFamily="34" charset="0"/>
                        </a:rPr>
                        <a:t>9.893.051</a:t>
                      </a:r>
                    </a:p>
                  </a:txBody>
                  <a:tcPr marL="68580" marR="68580" marT="0" marB="0" anchor="ctr"/>
                </a:tc>
                <a:tc>
                  <a:txBody>
                    <a:bodyPr/>
                    <a:lstStyle/>
                    <a:p>
                      <a:pPr algn="ctr">
                        <a:lnSpc>
                          <a:spcPct val="115000"/>
                        </a:lnSpc>
                        <a:spcAft>
                          <a:spcPts val="0"/>
                        </a:spcAft>
                      </a:pPr>
                      <a:endParaRPr lang="el-GR" sz="2000" b="0" dirty="0">
                        <a:effectLst/>
                        <a:latin typeface="Arial" pitchFamily="34" charset="0"/>
                        <a:ea typeface="Times New Roman"/>
                        <a:cs typeface="Arial" pitchFamily="34" charset="0"/>
                      </a:endParaRPr>
                    </a:p>
                  </a:txBody>
                  <a:tcPr marL="68580" marR="68580" marT="0" marB="0" anchor="ctr"/>
                </a:tc>
              </a:tr>
              <a:tr h="564404">
                <a:tc>
                  <a:txBody>
                    <a:bodyPr/>
                    <a:lstStyle/>
                    <a:p>
                      <a:pPr algn="ctr">
                        <a:lnSpc>
                          <a:spcPct val="115000"/>
                        </a:lnSpc>
                        <a:spcAft>
                          <a:spcPts val="0"/>
                        </a:spcAft>
                      </a:pPr>
                      <a:r>
                        <a:rPr lang="en-US" sz="2000" b="1" dirty="0">
                          <a:effectLst/>
                        </a:rPr>
                        <a:t>Voted </a:t>
                      </a:r>
                      <a:endParaRPr lang="el-GR" sz="20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0" dirty="0" smtClean="0">
                          <a:effectLst/>
                          <a:latin typeface="Arial" pitchFamily="34" charset="0"/>
                          <a:cs typeface="Arial" pitchFamily="34" charset="0"/>
                        </a:rPr>
                        <a:t>5.932.100</a:t>
                      </a:r>
                      <a:endParaRPr lang="el-GR" sz="2000" b="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2000" b="0" dirty="0" smtClean="0">
                          <a:effectLst/>
                          <a:latin typeface="Arial" pitchFamily="34" charset="0"/>
                          <a:cs typeface="Arial" pitchFamily="34" charset="0"/>
                        </a:rPr>
                        <a:t>59,96%</a:t>
                      </a:r>
                      <a:endParaRPr lang="el-GR" sz="2000" b="0" dirty="0">
                        <a:effectLst/>
                        <a:latin typeface="Arial" pitchFamily="34" charset="0"/>
                        <a:ea typeface="Times New Roman"/>
                        <a:cs typeface="Arial" pitchFamily="34" charset="0"/>
                      </a:endParaRPr>
                    </a:p>
                  </a:txBody>
                  <a:tcPr marL="68580" marR="68580" marT="0" marB="0" anchor="ctr"/>
                </a:tc>
              </a:tr>
              <a:tr h="564404">
                <a:tc>
                  <a:txBody>
                    <a:bodyPr/>
                    <a:lstStyle/>
                    <a:p>
                      <a:pPr algn="ctr">
                        <a:lnSpc>
                          <a:spcPct val="115000"/>
                        </a:lnSpc>
                        <a:spcAft>
                          <a:spcPts val="0"/>
                        </a:spcAft>
                      </a:pPr>
                      <a:r>
                        <a:rPr lang="en-US" sz="2000" b="1" dirty="0" smtClean="0">
                          <a:effectLst/>
                          <a:latin typeface="Calibri"/>
                          <a:ea typeface="Times New Roman"/>
                          <a:cs typeface="Times New Roman"/>
                        </a:rPr>
                        <a:t>Valid</a:t>
                      </a:r>
                      <a:endParaRPr lang="el-GR" sz="20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5.706.606 </a:t>
                      </a:r>
                      <a:endParaRPr lang="el-GR" sz="2000" b="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96,20%</a:t>
                      </a:r>
                      <a:endParaRPr lang="el-GR" sz="2000" b="0" dirty="0">
                        <a:effectLst/>
                        <a:latin typeface="Arial" pitchFamily="34" charset="0"/>
                        <a:ea typeface="Times New Roman"/>
                        <a:cs typeface="Arial" pitchFamily="34" charset="0"/>
                      </a:endParaRPr>
                    </a:p>
                  </a:txBody>
                  <a:tcPr marL="68580" marR="68580" marT="0" marB="0" anchor="ctr"/>
                </a:tc>
              </a:tr>
              <a:tr h="564404">
                <a:tc>
                  <a:txBody>
                    <a:bodyPr/>
                    <a:lstStyle/>
                    <a:p>
                      <a:pPr algn="ctr">
                        <a:lnSpc>
                          <a:spcPct val="115000"/>
                        </a:lnSpc>
                        <a:spcAft>
                          <a:spcPts val="0"/>
                        </a:spcAft>
                      </a:pPr>
                      <a:r>
                        <a:rPr lang="en-US" sz="2000" b="1" dirty="0" smtClean="0">
                          <a:effectLst/>
                        </a:rPr>
                        <a:t>Invalid</a:t>
                      </a:r>
                      <a:endParaRPr lang="el-GR" sz="20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158.622</a:t>
                      </a:r>
                      <a:endParaRPr lang="el-GR" sz="2000" b="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2,67%</a:t>
                      </a:r>
                      <a:endParaRPr lang="el-GR" sz="2000" b="0" dirty="0">
                        <a:effectLst/>
                        <a:latin typeface="Arial" pitchFamily="34" charset="0"/>
                        <a:ea typeface="Times New Roman"/>
                        <a:cs typeface="Arial" pitchFamily="34" charset="0"/>
                      </a:endParaRPr>
                    </a:p>
                  </a:txBody>
                  <a:tcPr marL="68580" marR="68580" marT="0" marB="0" anchor="ctr"/>
                </a:tc>
              </a:tr>
              <a:tr h="564404">
                <a:tc>
                  <a:txBody>
                    <a:bodyPr/>
                    <a:lstStyle/>
                    <a:p>
                      <a:pPr algn="ctr">
                        <a:lnSpc>
                          <a:spcPct val="115000"/>
                        </a:lnSpc>
                        <a:spcAft>
                          <a:spcPts val="0"/>
                        </a:spcAft>
                      </a:pPr>
                      <a:r>
                        <a:rPr lang="en-US" sz="2000" b="1" dirty="0" smtClean="0">
                          <a:effectLst/>
                          <a:latin typeface="Calibri"/>
                          <a:ea typeface="Times New Roman"/>
                          <a:cs typeface="Times New Roman"/>
                        </a:rPr>
                        <a:t>Blank</a:t>
                      </a:r>
                      <a:endParaRPr lang="el-GR" sz="20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66.872</a:t>
                      </a:r>
                      <a:endParaRPr lang="el-GR" sz="2000" b="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1,13%</a:t>
                      </a:r>
                      <a:endParaRPr lang="el-GR" sz="2000" b="0" dirty="0">
                        <a:effectLst/>
                        <a:latin typeface="Arial" pitchFamily="34" charset="0"/>
                        <a:ea typeface="Times New Roman"/>
                        <a:cs typeface="Arial" pitchFamily="34" charset="0"/>
                      </a:endParaRPr>
                    </a:p>
                  </a:txBody>
                  <a:tcPr marL="68580" marR="68580" marT="0" marB="0" anchor="ctr"/>
                </a:tc>
              </a:tr>
              <a:tr h="564404">
                <a:tc>
                  <a:txBody>
                    <a:bodyPr/>
                    <a:lstStyle/>
                    <a:p>
                      <a:pPr algn="ctr">
                        <a:lnSpc>
                          <a:spcPct val="115000"/>
                        </a:lnSpc>
                        <a:spcAft>
                          <a:spcPts val="0"/>
                        </a:spcAft>
                      </a:pPr>
                      <a:r>
                        <a:rPr lang="en-US" sz="2000" b="1" dirty="0" smtClean="0">
                          <a:effectLst/>
                          <a:latin typeface="Calibri"/>
                          <a:ea typeface="Times New Roman"/>
                          <a:cs typeface="Times New Roman"/>
                        </a:rPr>
                        <a:t>Abstention</a:t>
                      </a:r>
                      <a:endParaRPr lang="el-GR" sz="20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000" b="0" dirty="0" smtClean="0">
                          <a:effectLst/>
                          <a:latin typeface="Arial" pitchFamily="34" charset="0"/>
                          <a:ea typeface="Times New Roman"/>
                          <a:cs typeface="Arial" pitchFamily="34" charset="0"/>
                        </a:rPr>
                        <a:t>3</a:t>
                      </a:r>
                      <a:r>
                        <a:rPr lang="en-US" sz="2000" b="0" dirty="0" smtClean="0">
                          <a:effectLst/>
                          <a:latin typeface="Arial" pitchFamily="34" charset="0"/>
                          <a:ea typeface="Times New Roman"/>
                          <a:cs typeface="Arial" pitchFamily="34" charset="0"/>
                        </a:rPr>
                        <a:t>.</a:t>
                      </a:r>
                      <a:r>
                        <a:rPr lang="el-GR" sz="2000" b="0" dirty="0" smtClean="0">
                          <a:effectLst/>
                          <a:latin typeface="Arial" pitchFamily="34" charset="0"/>
                          <a:ea typeface="Times New Roman"/>
                          <a:cs typeface="Arial" pitchFamily="34" charset="0"/>
                        </a:rPr>
                        <a:t>960</a:t>
                      </a:r>
                      <a:r>
                        <a:rPr lang="en-US" sz="2000" b="0" dirty="0" smtClean="0">
                          <a:effectLst/>
                          <a:latin typeface="Arial" pitchFamily="34" charset="0"/>
                          <a:ea typeface="Times New Roman"/>
                          <a:cs typeface="Arial" pitchFamily="34" charset="0"/>
                        </a:rPr>
                        <a:t>.</a:t>
                      </a:r>
                      <a:r>
                        <a:rPr lang="el-GR" sz="2000" b="0" dirty="0" smtClean="0">
                          <a:effectLst/>
                          <a:latin typeface="Arial" pitchFamily="34" charset="0"/>
                          <a:ea typeface="Times New Roman"/>
                          <a:cs typeface="Arial" pitchFamily="34" charset="0"/>
                        </a:rPr>
                        <a:t>951</a:t>
                      </a:r>
                      <a:endParaRPr lang="el-GR" sz="2000" b="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2000" b="0" dirty="0" smtClean="0">
                          <a:effectLst/>
                          <a:latin typeface="Arial" pitchFamily="34" charset="0"/>
                          <a:ea typeface="Times New Roman"/>
                          <a:cs typeface="Arial" pitchFamily="34" charset="0"/>
                        </a:rPr>
                        <a:t>40,04%</a:t>
                      </a:r>
                      <a:endParaRPr lang="el-GR" sz="2000" b="0" dirty="0">
                        <a:effectLst/>
                        <a:latin typeface="Arial" pitchFamily="34" charset="0"/>
                        <a:ea typeface="Times New Roman"/>
                        <a:cs typeface="Arial"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a:xfrm>
            <a:off x="1043608" y="332656"/>
            <a:ext cx="7704856" cy="1143000"/>
          </a:xfrm>
          <a:prstGeom prst="rect">
            <a:avLst/>
          </a:prstGeom>
        </p:spPr>
        <p:txBody>
          <a:bodyPr anchor="ctr">
            <a:normAutofit/>
          </a:bodyPr>
          <a:lstStyle/>
          <a:p>
            <a:pPr lvl="0">
              <a:spcBef>
                <a:spcPct val="0"/>
              </a:spcBef>
            </a:pPr>
            <a:r>
              <a:rPr lang="en-US" sz="2400" dirty="0" smtClean="0">
                <a:effectLst>
                  <a:outerShdw blurRad="38100" dist="38100" dir="2700000" algn="tl">
                    <a:srgbClr val="000000">
                      <a:alpha val="43137"/>
                    </a:srgbClr>
                  </a:outerShdw>
                </a:effectLst>
              </a:rPr>
              <a:t>European Parliament Elections Results – Abstention in comparison with previous elections and EU</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11" name="Content Placeholder 5"/>
          <p:cNvGraphicFramePr>
            <a:graphicFrameLocks noGrp="1"/>
          </p:cNvGraphicFramePr>
          <p:nvPr>
            <p:ph idx="1"/>
            <p:extLst>
              <p:ext uri="{D42A27DB-BD31-4B8C-83A1-F6EECF244321}">
                <p14:modId xmlns:p14="http://schemas.microsoft.com/office/powerpoint/2010/main" val="3017564655"/>
              </p:ext>
            </p:extLst>
          </p:nvPr>
        </p:nvGraphicFramePr>
        <p:xfrm>
          <a:off x="1115616" y="1700808"/>
          <a:ext cx="7571184" cy="442535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895528" y="6021288"/>
            <a:ext cx="4248472" cy="276999"/>
          </a:xfrm>
          <a:prstGeom prst="rect">
            <a:avLst/>
          </a:prstGeom>
        </p:spPr>
        <p:txBody>
          <a:bodyPr wrap="square">
            <a:spAutoFit/>
          </a:bodyPr>
          <a:lstStyle/>
          <a:p>
            <a:pPr algn="ctr"/>
            <a:r>
              <a:rPr lang="en-US" sz="1200" dirty="0" smtClean="0"/>
              <a:t>Sources: European Parliament &amp; Hellenic Ministry of Interior</a:t>
            </a:r>
            <a:endParaRPr lang="el-GR" sz="1200" dirty="0"/>
          </a:p>
        </p:txBody>
      </p:sp>
      <p:sp>
        <p:nvSpPr>
          <p:cNvPr id="13" name="TextBox 12"/>
          <p:cNvSpPr txBox="1"/>
          <p:nvPr/>
        </p:nvSpPr>
        <p:spPr>
          <a:xfrm>
            <a:off x="5508104" y="2132856"/>
            <a:ext cx="1080120" cy="276999"/>
          </a:xfrm>
          <a:prstGeom prst="rect">
            <a:avLst/>
          </a:prstGeom>
          <a:noFill/>
        </p:spPr>
        <p:txBody>
          <a:bodyPr wrap="square" rtlCol="0">
            <a:spAutoFit/>
          </a:bodyPr>
          <a:lstStyle/>
          <a:p>
            <a:r>
              <a:rPr lang="en-US" sz="1200" dirty="0" smtClean="0"/>
              <a:t>*estimated</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2800" dirty="0" smtClean="0"/>
              <a:t>Axes of Local Action Strategy/Campaign</a:t>
            </a:r>
            <a:endParaRPr lang="en-US" sz="2800" dirty="0"/>
          </a:p>
        </p:txBody>
      </p:sp>
      <p:pic>
        <p:nvPicPr>
          <p:cNvPr id="4" name="Picture 3" descr="C:\Users\pothoulaki.m\Desktop\ΙΓΝΑΤΙΟΣ\logo EU (1).png"/>
          <p:cNvPicPr/>
          <p:nvPr/>
        </p:nvPicPr>
        <p:blipFill>
          <a:blip r:embed="rId7" cstate="print"/>
          <a:srcRect/>
          <a:stretch>
            <a:fillRect/>
          </a:stretch>
        </p:blipFill>
        <p:spPr bwMode="auto">
          <a:xfrm>
            <a:off x="0" y="6184598"/>
            <a:ext cx="1085866" cy="673402"/>
          </a:xfrm>
          <a:prstGeom prst="rect">
            <a:avLst/>
          </a:prstGeom>
          <a:noFill/>
          <a:ln w="9525">
            <a:noFill/>
            <a:miter lim="800000"/>
            <a:headEnd/>
            <a:tailEnd/>
          </a:ln>
        </p:spPr>
      </p:pic>
      <p:sp>
        <p:nvSpPr>
          <p:cNvPr id="5" name="Text Box 2"/>
          <p:cNvSpPr txBox="1">
            <a:spLocks noChangeArrowheads="1"/>
          </p:cNvSpPr>
          <p:nvPr/>
        </p:nvSpPr>
        <p:spPr bwMode="auto">
          <a:xfrm>
            <a:off x="1187624"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AutoShape 8"/>
          <p:cNvSpPr>
            <a:spLocks noChangeArrowheads="1"/>
          </p:cNvSpPr>
          <p:nvPr/>
        </p:nvSpPr>
        <p:spPr bwMode="auto">
          <a:xfrm rot="5400000">
            <a:off x="5485879" y="3811265"/>
            <a:ext cx="358775" cy="314325"/>
          </a:xfrm>
          <a:prstGeom prst="leftRightArrow">
            <a:avLst>
              <a:gd name="adj1" fmla="val 50000"/>
              <a:gd name="adj2" fmla="val 22828"/>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Arrowheads="1"/>
          </p:cNvSpPr>
          <p:nvPr/>
        </p:nvSpPr>
        <p:spPr bwMode="auto">
          <a:xfrm rot="5400000">
            <a:off x="5485879" y="2659137"/>
            <a:ext cx="358775" cy="314325"/>
          </a:xfrm>
          <a:prstGeom prst="leftRightArrow">
            <a:avLst>
              <a:gd name="adj1" fmla="val 50000"/>
              <a:gd name="adj2" fmla="val 22828"/>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2987824" y="3140968"/>
            <a:ext cx="1800200" cy="1200329"/>
          </a:xfrm>
          <a:prstGeom prst="rect">
            <a:avLst/>
          </a:prstGeom>
          <a:noFill/>
        </p:spPr>
        <p:txBody>
          <a:bodyPr wrap="square" rtlCol="0">
            <a:spAutoFit/>
          </a:bodyPr>
          <a:lstStyle/>
          <a:p>
            <a:pPr algn="ctr"/>
            <a:r>
              <a:rPr lang="en-US" sz="2400" dirty="0" smtClean="0"/>
              <a:t>Local</a:t>
            </a:r>
          </a:p>
          <a:p>
            <a:pPr algn="ctr"/>
            <a:r>
              <a:rPr lang="en-US" sz="2400" dirty="0" smtClean="0"/>
              <a:t>Action</a:t>
            </a:r>
          </a:p>
          <a:p>
            <a:pPr algn="ctr"/>
            <a:r>
              <a:rPr lang="en-US" sz="2400" dirty="0" smtClean="0"/>
              <a:t>Strategy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43600"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914400" y="188640"/>
            <a:ext cx="797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Local Government Elections</a:t>
            </a:r>
            <a:r>
              <a:rPr kumimoji="0" lang="en-US" sz="24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2014 - Candidates</a:t>
            </a:r>
            <a:endParaRPr kumimoji="0" lang="el-GR"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4" name="Content Placeholder 2"/>
          <p:cNvSpPr>
            <a:spLocks noGrp="1"/>
          </p:cNvSpPr>
          <p:nvPr>
            <p:ph idx="1"/>
          </p:nvPr>
        </p:nvSpPr>
        <p:spPr>
          <a:xfrm>
            <a:off x="1043608" y="1600200"/>
            <a:ext cx="7776864" cy="964704"/>
          </a:xfrm>
        </p:spPr>
        <p:txBody>
          <a:bodyPr>
            <a:noAutofit/>
          </a:bodyPr>
          <a:lstStyle/>
          <a:p>
            <a:pPr marL="0" indent="0" algn="just"/>
            <a:r>
              <a:rPr lang="en-US" sz="2000" dirty="0" smtClean="0"/>
              <a:t>153 women (10,6%) and 1288 men (89,4%), in total 1441, were candidates for Mayors in 325 Municipalities. </a:t>
            </a:r>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marL="0" indent="0" algn="r">
              <a:buNone/>
            </a:pPr>
            <a:endParaRPr lang="en-US" sz="2000" dirty="0" smtClean="0"/>
          </a:p>
          <a:p>
            <a:pPr marL="0" indent="0" algn="r">
              <a:buNone/>
            </a:pPr>
            <a:endParaRPr lang="en-US" sz="2000" dirty="0"/>
          </a:p>
          <a:p>
            <a:pPr marL="0" indent="0" algn="r">
              <a:buNone/>
            </a:pPr>
            <a:endParaRPr lang="en-US" sz="2000" dirty="0" smtClean="0"/>
          </a:p>
          <a:p>
            <a:pPr marL="0" indent="0" algn="r">
              <a:buNone/>
            </a:pPr>
            <a:endParaRPr lang="en-US" sz="2000" dirty="0" smtClean="0"/>
          </a:p>
          <a:p>
            <a:pPr marL="0" indent="0" algn="just">
              <a:buNone/>
            </a:pPr>
            <a:endParaRPr lang="en-US" sz="2000" dirty="0" smtClean="0"/>
          </a:p>
          <a:p>
            <a:pPr marL="0" indent="0">
              <a:buNone/>
            </a:pPr>
            <a:endParaRPr lang="en-US" sz="2000" dirty="0" smtClean="0"/>
          </a:p>
          <a:p>
            <a:pPr marL="0" indent="0">
              <a:buNone/>
            </a:pPr>
            <a:endParaRPr lang="el-GR" sz="2000" dirty="0"/>
          </a:p>
        </p:txBody>
      </p:sp>
      <p:graphicFrame>
        <p:nvGraphicFramePr>
          <p:cNvPr id="15" name="Chart 14"/>
          <p:cNvGraphicFramePr>
            <a:graphicFrameLocks/>
          </p:cNvGraphicFramePr>
          <p:nvPr>
            <p:extLst>
              <p:ext uri="{D42A27DB-BD31-4B8C-83A1-F6EECF244321}">
                <p14:modId xmlns:p14="http://schemas.microsoft.com/office/powerpoint/2010/main" val="809229072"/>
              </p:ext>
            </p:extLst>
          </p:nvPr>
        </p:nvGraphicFramePr>
        <p:xfrm>
          <a:off x="1763688" y="2780928"/>
          <a:ext cx="5904656" cy="33480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43600"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914400" y="188640"/>
            <a:ext cx="7978080" cy="1143000"/>
          </a:xfrm>
          <a:prstGeom prst="rect">
            <a:avLst/>
          </a:prstGeom>
        </p:spPr>
        <p:txBody>
          <a:bodyPr anchor="ctr">
            <a:normAutofit/>
          </a:bodyPr>
          <a:lstStyle/>
          <a:p>
            <a:pPr lvl="0">
              <a:spcBef>
                <a:spcPct val="0"/>
              </a:spcBef>
            </a:pPr>
            <a:r>
              <a:rPr lang="en-GB" sz="2400" dirty="0" smtClean="0">
                <a:effectLst>
                  <a:outerShdw blurRad="38100" dist="38100" dir="2700000" algn="tl">
                    <a:srgbClr val="000000">
                      <a:alpha val="43137"/>
                    </a:srgbClr>
                  </a:outerShdw>
                </a:effectLst>
              </a:rPr>
              <a:t>Municipal Elections elected Mayors per gender - 2014</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sp>
        <p:nvSpPr>
          <p:cNvPr id="10" name="Content Placeholder 2"/>
          <p:cNvSpPr>
            <a:spLocks noGrp="1"/>
          </p:cNvSpPr>
          <p:nvPr>
            <p:ph idx="1"/>
          </p:nvPr>
        </p:nvSpPr>
        <p:spPr>
          <a:xfrm>
            <a:off x="1259632" y="1340768"/>
            <a:ext cx="7427168" cy="892696"/>
          </a:xfrm>
        </p:spPr>
        <p:txBody>
          <a:bodyPr>
            <a:normAutofit/>
          </a:bodyPr>
          <a:lstStyle/>
          <a:p>
            <a:pPr marL="0" indent="0" algn="just"/>
            <a:r>
              <a:rPr lang="en-US" sz="2000" dirty="0" smtClean="0"/>
              <a:t>15 women (4,6%) and 310 men (95,4%) are elected as Mayors in 325 Municipalities. </a:t>
            </a:r>
          </a:p>
          <a:p>
            <a:pPr marL="0" indent="0">
              <a:buNone/>
            </a:pPr>
            <a:endParaRPr lang="en-US" dirty="0" smtClean="0"/>
          </a:p>
          <a:p>
            <a:pPr marL="0" indent="0">
              <a:buNone/>
            </a:pPr>
            <a:endParaRPr lang="en-US" dirty="0" smtClean="0"/>
          </a:p>
          <a:p>
            <a:pPr marL="0" indent="0">
              <a:buNone/>
            </a:pPr>
            <a:endParaRPr lang="el-GR" dirty="0"/>
          </a:p>
        </p:txBody>
      </p:sp>
      <p:graphicFrame>
        <p:nvGraphicFramePr>
          <p:cNvPr id="11" name="Chart 10"/>
          <p:cNvGraphicFramePr>
            <a:graphicFrameLocks/>
          </p:cNvGraphicFramePr>
          <p:nvPr>
            <p:extLst>
              <p:ext uri="{D42A27DB-BD31-4B8C-83A1-F6EECF244321}">
                <p14:modId xmlns:p14="http://schemas.microsoft.com/office/powerpoint/2010/main" val="3382717154"/>
              </p:ext>
            </p:extLst>
          </p:nvPr>
        </p:nvGraphicFramePr>
        <p:xfrm>
          <a:off x="1547664" y="2204864"/>
          <a:ext cx="7056784"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43600"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1043608" y="476672"/>
            <a:ext cx="7834064" cy="864096"/>
          </a:xfrm>
          <a:prstGeom prst="rect">
            <a:avLst/>
          </a:prstGeom>
        </p:spPr>
        <p:txBody>
          <a:bodyPr anchor="ctr">
            <a:normAutofit/>
          </a:bodyPr>
          <a:lstStyle/>
          <a:p>
            <a:pPr lvl="0">
              <a:spcBef>
                <a:spcPct val="0"/>
              </a:spcBef>
            </a:pPr>
            <a:r>
              <a:rPr lang="en-US" sz="2400" dirty="0" smtClean="0">
                <a:effectLst>
                  <a:outerShdw blurRad="38100" dist="38100" dir="2700000" algn="tl">
                    <a:srgbClr val="000000">
                      <a:alpha val="43137"/>
                    </a:srgbClr>
                  </a:outerShdw>
                </a:effectLst>
              </a:rPr>
              <a:t>Candidates Mayors Vs Elected Mayors per gender - 2014</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9" name="Content Placeholder 3"/>
          <p:cNvGraphicFramePr>
            <a:graphicFrameLocks/>
          </p:cNvGraphicFramePr>
          <p:nvPr/>
        </p:nvGraphicFramePr>
        <p:xfrm>
          <a:off x="914400" y="1412776"/>
          <a:ext cx="7906072" cy="47525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43600" y="6381328"/>
            <a:ext cx="3600400" cy="276999"/>
          </a:xfrm>
          <a:prstGeom prst="rect">
            <a:avLst/>
          </a:prstGeom>
        </p:spPr>
        <p:txBody>
          <a:bodyPr wrap="square">
            <a:spAutoFit/>
          </a:bodyPr>
          <a:lstStyle/>
          <a:p>
            <a:pPr algn="r"/>
            <a:r>
              <a:rPr lang="en-US" sz="1200" dirty="0" smtClean="0"/>
              <a:t>Source: Hellenic Ministry of Interior</a:t>
            </a:r>
            <a:endParaRPr lang="el-GR" sz="1200" dirty="0"/>
          </a:p>
        </p:txBody>
      </p:sp>
      <p:sp>
        <p:nvSpPr>
          <p:cNvPr id="7" name="Title 1"/>
          <p:cNvSpPr txBox="1">
            <a:spLocks/>
          </p:cNvSpPr>
          <p:nvPr/>
        </p:nvSpPr>
        <p:spPr>
          <a:xfrm>
            <a:off x="1043608" y="476672"/>
            <a:ext cx="7834064" cy="864096"/>
          </a:xfrm>
          <a:prstGeom prst="rect">
            <a:avLst/>
          </a:prstGeom>
        </p:spPr>
        <p:txBody>
          <a:bodyPr anchor="ctr">
            <a:normAutofit/>
          </a:bodyPr>
          <a:lstStyle/>
          <a:p>
            <a:pPr lvl="0">
              <a:spcBef>
                <a:spcPct val="0"/>
              </a:spcBef>
            </a:pPr>
            <a:r>
              <a:rPr lang="en-US" sz="2400" dirty="0" smtClean="0">
                <a:effectLst>
                  <a:outerShdw blurRad="38100" dist="38100" dir="2700000" algn="tl">
                    <a:srgbClr val="000000">
                      <a:alpha val="43137"/>
                    </a:srgbClr>
                  </a:outerShdw>
                </a:effectLst>
              </a:rPr>
              <a:t>Regional Elections – Elected Regional Governors per Gender</a:t>
            </a:r>
            <a:endParaRPr kumimoji="0" lang="el-GR" sz="2400" i="0" u="none" strike="noStrike" kern="1200" cap="none" spc="0" normalizeH="0" baseline="0" noProof="0" dirty="0">
              <a:ln>
                <a:noFill/>
              </a:ln>
              <a:solidFill>
                <a:schemeClr val="tx2">
                  <a:satMod val="130000"/>
                </a:schemeClr>
              </a:solidFill>
              <a:effectLst>
                <a:outerShdw blurRad="38100" dist="38100" dir="2700000" algn="tl">
                  <a:srgbClr val="000000">
                    <a:alpha val="43137"/>
                  </a:srgbClr>
                </a:outerShdw>
              </a:effectLst>
              <a:uLnTx/>
              <a:uFillTx/>
              <a:latin typeface="+mj-lt"/>
              <a:ea typeface="+mj-ea"/>
              <a:cs typeface="+mj-cs"/>
            </a:endParaRPr>
          </a:p>
        </p:txBody>
      </p:sp>
      <p:sp>
        <p:nvSpPr>
          <p:cNvPr id="10" name="Rectangle 9"/>
          <p:cNvSpPr/>
          <p:nvPr/>
        </p:nvSpPr>
        <p:spPr>
          <a:xfrm>
            <a:off x="2302942" y="2060848"/>
            <a:ext cx="5115599" cy="646331"/>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dirty="0" smtClean="0"/>
              <a:t>Regional Elections - Elected  Regional Governors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801635"/>
            <a:ext cx="5834063"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25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614588" cy="1066800"/>
          </a:xfrm>
        </p:spPr>
        <p:txBody>
          <a:bodyPr>
            <a:normAutofit/>
          </a:bodyPr>
          <a:lstStyle/>
          <a:p>
            <a:r>
              <a:rPr lang="en-US" sz="2400" dirty="0" smtClean="0"/>
              <a:t>Steps towards Gender Equality - Suggestions</a:t>
            </a:r>
            <a:endParaRPr lang="en-US" sz="2400" dirty="0"/>
          </a:p>
        </p:txBody>
      </p:sp>
      <p:sp>
        <p:nvSpPr>
          <p:cNvPr id="3" name="Content Placeholder 2"/>
          <p:cNvSpPr>
            <a:spLocks noGrp="1"/>
          </p:cNvSpPr>
          <p:nvPr>
            <p:ph idx="1"/>
          </p:nvPr>
        </p:nvSpPr>
        <p:spPr>
          <a:xfrm>
            <a:off x="1115616" y="1628800"/>
            <a:ext cx="7571184" cy="4528160"/>
          </a:xfrm>
        </p:spPr>
        <p:txBody>
          <a:bodyPr>
            <a:normAutofit/>
          </a:bodyPr>
          <a:lstStyle/>
          <a:p>
            <a:r>
              <a:rPr lang="en-US" sz="1800" dirty="0" smtClean="0"/>
              <a:t>Coordinated efforts to increase the number of women in politics</a:t>
            </a:r>
            <a:endParaRPr lang="el-GR" sz="1800" dirty="0" smtClean="0"/>
          </a:p>
          <a:p>
            <a:endParaRPr lang="el-GR" sz="1800" dirty="0" smtClean="0"/>
          </a:p>
          <a:p>
            <a:r>
              <a:rPr lang="en-US" sz="1800" dirty="0" smtClean="0"/>
              <a:t>Actual support of women who want to be actively involved in politics (services to help them reconciliate family, politics and professional life)</a:t>
            </a:r>
            <a:endParaRPr lang="el-GR" sz="1800" dirty="0" smtClean="0"/>
          </a:p>
          <a:p>
            <a:pPr>
              <a:buNone/>
            </a:pPr>
            <a:endParaRPr lang="el-GR" sz="1800" dirty="0" smtClean="0"/>
          </a:p>
          <a:p>
            <a:r>
              <a:rPr lang="en-US" sz="1800" dirty="0" smtClean="0"/>
              <a:t>Actual support from political parties</a:t>
            </a:r>
            <a:endParaRPr lang="el-GR" sz="1800" dirty="0" smtClean="0"/>
          </a:p>
          <a:p>
            <a:endParaRPr lang="el-GR" sz="1800" dirty="0" smtClean="0"/>
          </a:p>
          <a:p>
            <a:r>
              <a:rPr lang="en-US" sz="1800" dirty="0" smtClean="0"/>
              <a:t>Solidarity among women</a:t>
            </a:r>
            <a:endParaRPr lang="el-GR" sz="1800" dirty="0" smtClean="0"/>
          </a:p>
          <a:p>
            <a:endParaRPr lang="el-GR" sz="1800" dirty="0" smtClean="0"/>
          </a:p>
          <a:p>
            <a:r>
              <a:rPr lang="en-US" sz="1800" dirty="0" smtClean="0"/>
              <a:t>Gender stereotypes…towards a different social construction!</a:t>
            </a:r>
            <a:endParaRPr lang="el-GR" sz="1800" dirty="0" smtClean="0"/>
          </a:p>
          <a:p>
            <a:endParaRPr lang="el-GR" sz="1800" dirty="0" smtClean="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pothoulaki.m\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itle 1"/>
          <p:cNvSpPr txBox="1">
            <a:spLocks/>
          </p:cNvSpPr>
          <p:nvPr/>
        </p:nvSpPr>
        <p:spPr>
          <a:xfrm>
            <a:off x="467544" y="2132856"/>
            <a:ext cx="6858000" cy="1800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smtClean="0">
                <a:ln>
                  <a:noFill/>
                </a:ln>
                <a:solidFill>
                  <a:srgbClr val="0070C0"/>
                </a:solidFill>
                <a:effectLst/>
                <a:uLnTx/>
                <a:uFillTx/>
                <a:latin typeface="+mj-lt"/>
                <a:ea typeface="+mj-ea"/>
                <a:cs typeface="+mj-cs"/>
              </a:rPr>
              <a:t/>
            </a:r>
            <a:br>
              <a:rPr kumimoji="0" lang="en-US" sz="2000" b="1" i="0" u="none" strike="noStrike" kern="1200" cap="small" spc="0" normalizeH="0" baseline="0" noProof="0" dirty="0" smtClean="0">
                <a:ln>
                  <a:noFill/>
                </a:ln>
                <a:solidFill>
                  <a:srgbClr val="0070C0"/>
                </a:solidFill>
                <a:effectLst/>
                <a:uLnTx/>
                <a:uFillTx/>
                <a:latin typeface="+mj-lt"/>
                <a:ea typeface="+mj-ea"/>
                <a:cs typeface="+mj-cs"/>
              </a:rPr>
            </a:br>
            <a:r>
              <a:rPr kumimoji="0" lang="en-US" sz="2000" b="1" i="0" u="none" strike="noStrike" kern="1200" cap="small" spc="0" normalizeH="0" baseline="0" noProof="0" dirty="0" smtClean="0">
                <a:ln>
                  <a:noFill/>
                </a:ln>
                <a:solidFill>
                  <a:srgbClr val="0070C0"/>
                </a:solidFill>
                <a:effectLst/>
                <a:uLnTx/>
                <a:uFillTx/>
                <a:latin typeface="+mj-lt"/>
                <a:ea typeface="+mj-ea"/>
                <a:cs typeface="+mj-cs"/>
              </a:rPr>
              <a:t>Gender</a:t>
            </a:r>
            <a:r>
              <a:rPr kumimoji="0" lang="en-US" sz="2000" b="1" i="0" u="none" strike="noStrike" kern="1200" cap="small" spc="0" normalizeH="0" noProof="0" dirty="0" smtClean="0">
                <a:ln>
                  <a:noFill/>
                </a:ln>
                <a:solidFill>
                  <a:srgbClr val="0070C0"/>
                </a:solidFill>
                <a:effectLst/>
                <a:uLnTx/>
                <a:uFillTx/>
                <a:latin typeface="+mj-lt"/>
                <a:ea typeface="+mj-ea"/>
                <a:cs typeface="+mj-cs"/>
              </a:rPr>
              <a:t> equality</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cap="small" dirty="0" smtClean="0">
              <a:solidFill>
                <a:srgbClr val="0070C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spc="0" normalizeH="0" noProof="0" dirty="0" smtClean="0">
                <a:ln>
                  <a:noFill/>
                </a:ln>
                <a:solidFill>
                  <a:srgbClr val="0070C0"/>
                </a:solidFill>
                <a:effectLst/>
                <a:uLnTx/>
                <a:uFillTx/>
                <a:latin typeface="+mj-lt"/>
                <a:ea typeface="+mj-ea"/>
                <a:cs typeface="+mj-cs"/>
              </a:rPr>
              <a:t>How </a:t>
            </a:r>
            <a:r>
              <a:rPr lang="en-US" sz="2000" b="1" dirty="0" smtClean="0">
                <a:solidFill>
                  <a:srgbClr val="0070C0"/>
                </a:solidFill>
                <a:latin typeface="+mj-lt"/>
                <a:ea typeface="+mj-ea"/>
                <a:cs typeface="+mj-cs"/>
              </a:rPr>
              <a:t>far</a:t>
            </a:r>
            <a:r>
              <a:rPr kumimoji="0" lang="en-US" sz="2000" b="1" i="0" u="none" strike="noStrike" kern="1200" spc="0" normalizeH="0" noProof="0" dirty="0" smtClean="0">
                <a:ln>
                  <a:noFill/>
                </a:ln>
                <a:solidFill>
                  <a:srgbClr val="0070C0"/>
                </a:solidFill>
                <a:effectLst/>
                <a:uLnTx/>
                <a:uFillTx/>
                <a:latin typeface="+mj-lt"/>
                <a:ea typeface="+mj-ea"/>
                <a:cs typeface="+mj-cs"/>
              </a:rPr>
              <a:t> are we?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small" spc="0" normalizeH="0" baseline="0" noProof="0" dirty="0">
              <a:ln>
                <a:noFill/>
              </a:ln>
              <a:solidFill>
                <a:srgbClr val="0070C0"/>
              </a:solidFill>
              <a:effectLst/>
              <a:uLnTx/>
              <a:uFillTx/>
              <a:latin typeface="+mj-lt"/>
              <a:ea typeface="+mj-ea"/>
              <a:cs typeface="+mj-cs"/>
            </a:endParaRPr>
          </a:p>
        </p:txBody>
      </p:sp>
      <p:sp>
        <p:nvSpPr>
          <p:cNvPr id="8" name="Subtitle 2"/>
          <p:cNvSpPr txBox="1">
            <a:spLocks/>
          </p:cNvSpPr>
          <p:nvPr/>
        </p:nvSpPr>
        <p:spPr>
          <a:xfrm>
            <a:off x="1619672" y="3933056"/>
            <a:ext cx="4248472" cy="662004"/>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400" b="1" dirty="0" smtClean="0">
                <a:solidFill>
                  <a:schemeClr val="tx2"/>
                </a:solidFill>
              </a:rPr>
              <a:t>Thank you!</a:t>
            </a:r>
            <a:endParaRPr kumimoji="0" lang="en-US" sz="2400" b="1" i="0" u="none" strike="noStrike" kern="1200" cap="none" spc="0" normalizeH="0" baseline="0" noProof="0" dirty="0">
              <a:ln>
                <a:noFill/>
              </a:ln>
              <a:solidFill>
                <a:schemeClr val="tx2"/>
              </a:solidFill>
              <a:effectLst/>
              <a:uLnTx/>
              <a:uFillTx/>
              <a:ea typeface="+mn-ea"/>
              <a:cs typeface="+mn-cs"/>
            </a:endParaRPr>
          </a:p>
        </p:txBody>
      </p:sp>
      <p:pic>
        <p:nvPicPr>
          <p:cNvPr id="9" name="Picture 8"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10"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6"/>
          <p:cNvSpPr>
            <a:spLocks noChangeArrowheads="1"/>
          </p:cNvSpPr>
          <p:nvPr/>
        </p:nvSpPr>
        <p:spPr bwMode="auto">
          <a:xfrm>
            <a:off x="249983" y="750948"/>
            <a:ext cx="4322017" cy="461665"/>
          </a:xfrm>
          <a:prstGeom prst="rect">
            <a:avLst/>
          </a:prstGeom>
          <a:noFill/>
          <a:ln w="9525">
            <a:noFill/>
            <a:miter lim="800000"/>
            <a:headEnd/>
            <a:tailEnd/>
          </a:ln>
          <a:effectLst/>
        </p:spPr>
        <p:txBody>
          <a:bodyPr wrap="square">
            <a:spAutoFit/>
          </a:bodyPr>
          <a:lstStyle/>
          <a:p>
            <a:r>
              <a:rPr lang="en-US" sz="2400" dirty="0">
                <a:solidFill>
                  <a:schemeClr val="bg1"/>
                </a:solidFill>
                <a:latin typeface="Monotype Corsiva" pitchFamily="66" charset="0"/>
                <a:sym typeface="Mistral" pitchFamily="66" charset="0"/>
              </a:rPr>
              <a:t>published by </a:t>
            </a:r>
            <a:r>
              <a:rPr lang="en-US" sz="2400" dirty="0">
                <a:latin typeface="Monotype Corsiva" pitchFamily="66" charset="0"/>
                <a:sym typeface="Mistral" pitchFamily="66" charset="0"/>
                <a:hlinkClick r:id="rId4"/>
              </a:rPr>
              <a:t>www.Kingsoftstore.com</a:t>
            </a:r>
            <a:r>
              <a:rPr lang="en-US" sz="2400" b="1" dirty="0">
                <a:latin typeface="Monotype Corsiva" pitchFamily="66" charset="0"/>
                <a:sym typeface="Mistral" pitchFamily="66" charset="0"/>
              </a:rPr>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488832" cy="1066800"/>
          </a:xfrm>
        </p:spPr>
        <p:txBody>
          <a:bodyPr>
            <a:normAutofit/>
          </a:bodyPr>
          <a:lstStyle/>
          <a:p>
            <a:r>
              <a:rPr lang="en-US" sz="2800" dirty="0" smtClean="0"/>
              <a:t>Local Action Strategy/Campaign</a:t>
            </a:r>
            <a:endParaRPr lang="en-US" sz="2800" dirty="0"/>
          </a:p>
        </p:txBody>
      </p:sp>
      <p:sp>
        <p:nvSpPr>
          <p:cNvPr id="3" name="Content Placeholder 2"/>
          <p:cNvSpPr>
            <a:spLocks noGrp="1"/>
          </p:cNvSpPr>
          <p:nvPr>
            <p:ph idx="1"/>
          </p:nvPr>
        </p:nvSpPr>
        <p:spPr>
          <a:xfrm>
            <a:off x="3995936" y="1628800"/>
            <a:ext cx="4968552" cy="3456384"/>
          </a:xfrm>
        </p:spPr>
        <p:txBody>
          <a:bodyPr>
            <a:normAutofit/>
          </a:bodyPr>
          <a:lstStyle/>
          <a:p>
            <a:r>
              <a:rPr lang="en-US" sz="1800" dirty="0" smtClean="0"/>
              <a:t>Priorities and activities were designed based on our national context and findings from our Baseline study</a:t>
            </a:r>
            <a:endParaRPr lang="el-GR" sz="1800" dirty="0" smtClean="0"/>
          </a:p>
          <a:p>
            <a:endParaRPr lang="el-GR" sz="1800" dirty="0" smtClean="0"/>
          </a:p>
          <a:p>
            <a:r>
              <a:rPr lang="en-US" sz="1800" dirty="0" smtClean="0"/>
              <a:t>The time plan of activities was decided based on national milestones</a:t>
            </a:r>
            <a:endParaRPr lang="el-GR" sz="1800" dirty="0" smtClean="0"/>
          </a:p>
          <a:p>
            <a:pPr>
              <a:buNone/>
            </a:pPr>
            <a:endParaRPr lang="el-GR" sz="1800" dirty="0" smtClean="0"/>
          </a:p>
          <a:p>
            <a:pPr lvl="1"/>
            <a:r>
              <a:rPr lang="en-US" sz="1800" dirty="0" smtClean="0"/>
              <a:t>EP elections</a:t>
            </a:r>
            <a:endParaRPr lang="el-GR" sz="1800" dirty="0" smtClean="0"/>
          </a:p>
          <a:p>
            <a:pPr lvl="1"/>
            <a:endParaRPr lang="el-GR" sz="1800" dirty="0" smtClean="0"/>
          </a:p>
          <a:p>
            <a:pPr lvl="1"/>
            <a:r>
              <a:rPr lang="en-US" sz="1800" dirty="0" smtClean="0"/>
              <a:t>Local Government elections</a:t>
            </a:r>
            <a:endParaRPr lang="en-US" sz="1800" dirty="0"/>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pothoulaki.m\AppData\Local\Microsoft\Windows\Temporary Internet Files\Content.Outlook\LC3WDV91\euflogo.jpg"/>
          <p:cNvPicPr/>
          <p:nvPr/>
        </p:nvPicPr>
        <p:blipFill>
          <a:blip r:embed="rId3" cstate="print"/>
          <a:srcRect/>
          <a:stretch>
            <a:fillRect/>
          </a:stretch>
        </p:blipFill>
        <p:spPr bwMode="auto">
          <a:xfrm>
            <a:off x="1115616" y="1700808"/>
            <a:ext cx="2857584" cy="357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704856" cy="928670"/>
          </a:xfrm>
        </p:spPr>
        <p:txBody>
          <a:bodyPr>
            <a:normAutofit/>
          </a:bodyPr>
          <a:lstStyle/>
          <a:p>
            <a:r>
              <a:rPr lang="en-US" sz="2800" dirty="0" smtClean="0"/>
              <a:t>Local Action Strategy/ Campaign</a:t>
            </a:r>
            <a:endParaRPr lang="en-US" sz="2800" dirty="0"/>
          </a:p>
        </p:txBody>
      </p:sp>
      <p:graphicFrame>
        <p:nvGraphicFramePr>
          <p:cNvPr id="9" name="Content Placeholder 8"/>
          <p:cNvGraphicFramePr>
            <a:graphicFrameLocks noGrp="1"/>
          </p:cNvGraphicFramePr>
          <p:nvPr>
            <p:ph idx="1"/>
          </p:nvPr>
        </p:nvGraphicFramePr>
        <p:xfrm>
          <a:off x="914400" y="2132856"/>
          <a:ext cx="7978080"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pothoulaki.m\Desktop\ΙΓΝΑΤΙΟΣ\logo EU (1).png"/>
          <p:cNvPicPr/>
          <p:nvPr/>
        </p:nvPicPr>
        <p:blipFill>
          <a:blip r:embed="rId7"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690048" cy="10668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Website</a:t>
            </a:r>
            <a:br>
              <a:rPr lang="en-US" sz="2800" dirty="0" smtClean="0">
                <a:latin typeface="+mn-lt"/>
              </a:rPr>
            </a:br>
            <a:r>
              <a:rPr lang="en-US" sz="2800" dirty="0" smtClean="0">
                <a:latin typeface="+mn-lt"/>
              </a:rPr>
              <a:t>www.dosetostigmasou.gr</a:t>
            </a:r>
            <a:endParaRPr lang="en-US" sz="2800" dirty="0">
              <a:latin typeface="+mn-lt"/>
            </a:endParaRPr>
          </a:p>
        </p:txBody>
      </p:sp>
      <p:sp>
        <p:nvSpPr>
          <p:cNvPr id="3" name="Content Placeholder 2"/>
          <p:cNvSpPr>
            <a:spLocks noGrp="1"/>
          </p:cNvSpPr>
          <p:nvPr>
            <p:ph idx="1"/>
          </p:nvPr>
        </p:nvSpPr>
        <p:spPr>
          <a:xfrm>
            <a:off x="457200" y="2071678"/>
            <a:ext cx="8543956" cy="4085282"/>
          </a:xfrm>
        </p:spPr>
        <p:txBody>
          <a:bodyPr>
            <a:normAutofit/>
          </a:bodyPr>
          <a:lstStyle/>
          <a:p>
            <a:endParaRPr lang="el-GR" sz="2000" dirty="0" smtClean="0">
              <a:latin typeface="Gill Sans MT" pitchFamily="34" charset="0"/>
            </a:endParaRPr>
          </a:p>
          <a:p>
            <a:endParaRPr lang="en-US" sz="2000" dirty="0">
              <a:latin typeface="Gill Sans MT" pitchFamily="34" charset="0"/>
            </a:endParaRP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4297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website_image.png"/>
          <p:cNvPicPr>
            <a:picLocks noGrp="1" noChangeAspect="1"/>
          </p:cNvPicPr>
          <p:nvPr isPhoto="1"/>
        </p:nvPicPr>
        <p:blipFill>
          <a:blip r:embed="rId3" cstate="print">
            <a:lum/>
          </a:blip>
          <a:stretch>
            <a:fillRect/>
          </a:stretch>
        </p:blipFill>
        <p:spPr>
          <a:xfrm>
            <a:off x="1000068" y="1916832"/>
            <a:ext cx="8143932" cy="43629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Facebook Page</a:t>
            </a:r>
          </a:p>
        </p:txBody>
      </p:sp>
      <p:pic>
        <p:nvPicPr>
          <p:cNvPr id="1026" name="Picture 2"/>
          <p:cNvPicPr>
            <a:picLocks noChangeAspect="1" noChangeArrowheads="1"/>
          </p:cNvPicPr>
          <p:nvPr/>
        </p:nvPicPr>
        <p:blipFill>
          <a:blip r:embed="rId2" cstate="print"/>
          <a:srcRect/>
          <a:stretch>
            <a:fillRect/>
          </a:stretch>
        </p:blipFill>
        <p:spPr bwMode="auto">
          <a:xfrm>
            <a:off x="1043608" y="1052736"/>
            <a:ext cx="7632848" cy="5040560"/>
          </a:xfrm>
          <a:prstGeom prst="rect">
            <a:avLst/>
          </a:prstGeom>
          <a:noFill/>
          <a:ln w="9525">
            <a:noFill/>
            <a:miter lim="800000"/>
            <a:headEnd/>
            <a:tailEnd/>
          </a:ln>
        </p:spPr>
      </p:pic>
      <p:pic>
        <p:nvPicPr>
          <p:cNvPr id="5" name="Picture 4" descr="C:\Users\pothoulaki.m\Desktop\ΙΓΝΑΤΙΟΣ\logo EU (1).png"/>
          <p:cNvPicPr/>
          <p:nvPr/>
        </p:nvPicPr>
        <p:blipFill>
          <a:blip r:embed="rId3"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98080" cy="1143000"/>
          </a:xfrm>
        </p:spPr>
        <p:txBody>
          <a:bodyPr>
            <a:normAutofit/>
          </a:bodyPr>
          <a:lstStyle/>
          <a:p>
            <a:r>
              <a:rPr lang="en-US" sz="2800" dirty="0" smtClean="0">
                <a:latin typeface="+mn-lt"/>
              </a:rPr>
              <a:t>Awareness raising activities</a:t>
            </a:r>
            <a:r>
              <a:rPr lang="el-GR" sz="2800" dirty="0" smtClean="0">
                <a:latin typeface="+mn-lt"/>
              </a:rPr>
              <a:t> – </a:t>
            </a:r>
            <a:r>
              <a:rPr lang="en-US" sz="2800" dirty="0" smtClean="0">
                <a:latin typeface="+mn-lt"/>
              </a:rPr>
              <a:t>Workshop I</a:t>
            </a:r>
          </a:p>
        </p:txBody>
      </p:sp>
      <p:pic>
        <p:nvPicPr>
          <p:cNvPr id="5" name="Picture 4" descr="C:\Users\pothoulaki.m\Desktop\ΙΓΝΑΤΙΟΣ\logo EU (1).png"/>
          <p:cNvPicPr/>
          <p:nvPr/>
        </p:nvPicPr>
        <p:blipFill>
          <a:blip r:embed="rId2" cstate="print"/>
          <a:srcRect/>
          <a:stretch>
            <a:fillRect/>
          </a:stretch>
        </p:blipFill>
        <p:spPr bwMode="auto">
          <a:xfrm>
            <a:off x="0" y="6184598"/>
            <a:ext cx="1085866" cy="673402"/>
          </a:xfrm>
          <a:prstGeom prst="rect">
            <a:avLst/>
          </a:prstGeom>
          <a:noFill/>
          <a:ln w="9525">
            <a:noFill/>
            <a:miter lim="800000"/>
            <a:headEnd/>
            <a:tailEnd/>
          </a:ln>
        </p:spPr>
      </p:pic>
      <p:sp>
        <p:nvSpPr>
          <p:cNvPr id="6" name="Text Box 2"/>
          <p:cNvSpPr txBox="1">
            <a:spLocks noChangeArrowheads="1"/>
          </p:cNvSpPr>
          <p:nvPr/>
        </p:nvSpPr>
        <p:spPr bwMode="auto">
          <a:xfrm>
            <a:off x="1115616" y="6334780"/>
            <a:ext cx="4500594" cy="5232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With financial support from the “Fundamental Rights and Citizenship” Programme of the European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2"/>
          <p:cNvSpPr>
            <a:spLocks noGrp="1"/>
          </p:cNvSpPr>
          <p:nvPr>
            <p:ph idx="1"/>
          </p:nvPr>
        </p:nvSpPr>
        <p:spPr>
          <a:xfrm>
            <a:off x="1187624" y="1340768"/>
            <a:ext cx="7200800" cy="4896544"/>
          </a:xfrm>
        </p:spPr>
        <p:txBody>
          <a:bodyPr>
            <a:normAutofit/>
          </a:bodyPr>
          <a:lstStyle/>
          <a:p>
            <a:r>
              <a:rPr lang="en-US" sz="2000" dirty="0" smtClean="0"/>
              <a:t>One day Workshop – informative nature/launch event</a:t>
            </a:r>
          </a:p>
          <a:p>
            <a:r>
              <a:rPr lang="en-US" sz="2000" dirty="0" smtClean="0"/>
              <a:t>Friday 22 November 2013, Hotel Titania,  Athens</a:t>
            </a:r>
          </a:p>
          <a:p>
            <a:r>
              <a:rPr lang="en-US" sz="2000" dirty="0" smtClean="0"/>
              <a:t>61 participants</a:t>
            </a:r>
          </a:p>
          <a:p>
            <a:r>
              <a:rPr lang="en-US" sz="2000" dirty="0" smtClean="0"/>
              <a:t>14 speakers</a:t>
            </a:r>
          </a:p>
          <a:p>
            <a:r>
              <a:rPr lang="en-US" sz="2000" dirty="0" smtClean="0"/>
              <a:t>Thematic sections:</a:t>
            </a:r>
          </a:p>
          <a:p>
            <a:pPr lvl="1"/>
            <a:r>
              <a:rPr lang="en-US" sz="1600" dirty="0" smtClean="0"/>
              <a:t>‘Presentation of the Project’</a:t>
            </a:r>
          </a:p>
          <a:p>
            <a:pPr lvl="1"/>
            <a:r>
              <a:rPr lang="en-US" sz="1600" dirty="0" smtClean="0"/>
              <a:t>‘Priority to Equality – The European Perspective’ (Speakers: Representative of the European Commission Office in Greece, Representative of the European Parliament Office in Greece,  Head of the Greek Coordination of European Women’s Lobby)</a:t>
            </a:r>
          </a:p>
          <a:p>
            <a:pPr lvl="1"/>
            <a:r>
              <a:rPr lang="en-US" sz="1600" dirty="0" smtClean="0"/>
              <a:t>‘Strengthening Women in Politics-Tendencies and Approaches’ (Speakers:  Representatives from Women Associations of Political Parties)</a:t>
            </a:r>
          </a:p>
          <a:p>
            <a:pPr lvl="1"/>
            <a:r>
              <a:rPr lang="en-US" sz="1600" dirty="0" smtClean="0"/>
              <a:t>‘The election experience at Local Government’ (Speakers:  Regional Councilor,  City Councilor &amp; Communication Expert)</a:t>
            </a:r>
          </a:p>
          <a:p>
            <a:endParaRPr lang="el-GR" sz="2000" dirty="0" smtClean="0"/>
          </a:p>
          <a:p>
            <a:endParaRPr lang="el-GR" sz="2000" dirty="0" smtClean="0"/>
          </a:p>
          <a:p>
            <a:endParaRPr lang="el-GR"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2856</TotalTime>
  <Words>2602</Words>
  <Application>Microsoft Office PowerPoint</Application>
  <PresentationFormat>On-screen Show (4:3)</PresentationFormat>
  <Paragraphs>338</Paragraphs>
  <Slides>45</Slides>
  <Notes>0</Notes>
  <HiddenSlides>0</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Solstice</vt:lpstr>
      <vt:lpstr>PowerPoint Presentation</vt:lpstr>
      <vt:lpstr>Project Activities – Implementation status</vt:lpstr>
      <vt:lpstr>Target Group – National Context</vt:lpstr>
      <vt:lpstr>Axes of Local Action Strategy/Campaign</vt:lpstr>
      <vt:lpstr>Local Action Strategy/Campaign</vt:lpstr>
      <vt:lpstr>Local Action Strategy/ Campaign</vt:lpstr>
      <vt:lpstr>Awareness raising activities – Website www.dosetostigmasou.gr</vt:lpstr>
      <vt:lpstr>Awareness raising activities – Facebook Page</vt:lpstr>
      <vt:lpstr>Awareness raising activities – Workshop I</vt:lpstr>
      <vt:lpstr>Awareness raising activities – Workshop I</vt:lpstr>
      <vt:lpstr>Awareness raising activities – Workshop I</vt:lpstr>
      <vt:lpstr>Awareness raising activities – Press Releases</vt:lpstr>
      <vt:lpstr>Awareness raising activities – Radio Spot</vt:lpstr>
      <vt:lpstr>Awareness raising activities  Radio Spot-live report</vt:lpstr>
      <vt:lpstr>Local Action Strategy / Campaign</vt:lpstr>
      <vt:lpstr>Candidate Support Program- Web survey-Women in Politics: Characteristics and Trends</vt:lpstr>
      <vt:lpstr>Demographic data 1</vt:lpstr>
      <vt:lpstr>Perception of women’s participation in the country’s political life and in the National Parliament</vt:lpstr>
      <vt:lpstr>Women Politicians – Positions of Political Responsibility</vt:lpstr>
      <vt:lpstr>Women and support by political parties</vt:lpstr>
      <vt:lpstr>Women voters and influences </vt:lpstr>
      <vt:lpstr>Desired characteristics for a candidate / based on candidates’ gender (men/women)</vt:lpstr>
      <vt:lpstr>Desired skills for a woman political candidate – comparison based on respondents’ gender</vt:lpstr>
      <vt:lpstr>Important Findings – How far are we from gender equality?</vt:lpstr>
      <vt:lpstr>Candidate Support Program </vt:lpstr>
      <vt:lpstr>Candidate Support Program </vt:lpstr>
      <vt:lpstr>Candidate Support Program – Follow up</vt:lpstr>
      <vt:lpstr>Candidate Support Program - Follow up</vt:lpstr>
      <vt:lpstr>Candidate Support Program – Follow up </vt:lpstr>
      <vt:lpstr>Dissemination activities – dissemination material</vt:lpstr>
      <vt:lpstr>Dissemination activities – Participation in events/activities &amp; Networking</vt:lpstr>
      <vt:lpstr>European Parliament &amp; Local Government Elections - Greece</vt:lpstr>
      <vt:lpstr>European Parliament Elections – Candidates</vt:lpstr>
      <vt:lpstr>European Parliament Elections – Greece II</vt:lpstr>
      <vt:lpstr>European Parliament Elections – Greece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towards Gender Equality - Suggestions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pothoulaki.m</dc:creator>
  <cp:lastModifiedBy>User</cp:lastModifiedBy>
  <cp:revision>532</cp:revision>
  <dcterms:created xsi:type="dcterms:W3CDTF">2013-11-15T14:20:55Z</dcterms:created>
  <dcterms:modified xsi:type="dcterms:W3CDTF">2014-06-02T10:41:33Z</dcterms:modified>
</cp:coreProperties>
</file>