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4"/>
  </p:notesMasterIdLst>
  <p:handoutMasterIdLst>
    <p:handoutMasterId r:id="rId35"/>
  </p:handoutMasterIdLst>
  <p:sldIdLst>
    <p:sldId id="279" r:id="rId2"/>
    <p:sldId id="280" r:id="rId3"/>
    <p:sldId id="281" r:id="rId4"/>
    <p:sldId id="282" r:id="rId5"/>
    <p:sldId id="283" r:id="rId6"/>
    <p:sldId id="284" r:id="rId7"/>
    <p:sldId id="285" r:id="rId8"/>
    <p:sldId id="286" r:id="rId9"/>
    <p:sldId id="287" r:id="rId10"/>
    <p:sldId id="288" r:id="rId11"/>
    <p:sldId id="289" r:id="rId12"/>
    <p:sldId id="290" r:id="rId13"/>
    <p:sldId id="269" r:id="rId14"/>
    <p:sldId id="265" r:id="rId15"/>
    <p:sldId id="266" r:id="rId16"/>
    <p:sldId id="270" r:id="rId17"/>
    <p:sldId id="277" r:id="rId18"/>
    <p:sldId id="260" r:id="rId19"/>
    <p:sldId id="261" r:id="rId20"/>
    <p:sldId id="256" r:id="rId21"/>
    <p:sldId id="257" r:id="rId22"/>
    <p:sldId id="259" r:id="rId23"/>
    <p:sldId id="262" r:id="rId24"/>
    <p:sldId id="268" r:id="rId25"/>
    <p:sldId id="267" r:id="rId26"/>
    <p:sldId id="272" r:id="rId27"/>
    <p:sldId id="271" r:id="rId28"/>
    <p:sldId id="273" r:id="rId29"/>
    <p:sldId id="275" r:id="rId30"/>
    <p:sldId id="274" r:id="rId31"/>
    <p:sldId id="276" r:id="rId32"/>
    <p:sldId id="278" r:id="rId33"/>
  </p:sldIdLst>
  <p:sldSz cx="9144000" cy="6858000" type="screen4x3"/>
  <p:notesSz cx="6858000" cy="9144000"/>
  <p:defaultTextStyle>
    <a:defPPr>
      <a:defRPr lang="sv-SE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clrMode="bw" frameSlides="1"/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3" d="100"/>
          <a:sy n="73" d="100"/>
        </p:scale>
        <p:origin x="-40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Arbetsbok2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Arbetsbok2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Arbetsbok2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Arbetsbok2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Arbetsbok2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Arbetsbok2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Arbetsbok2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fr-BE"/>
  <c:style val="18"/>
  <c:chart>
    <c:plotArea>
      <c:layout/>
      <c:barChart>
        <c:barDir val="col"/>
        <c:grouping val="clustered"/>
        <c:ser>
          <c:idx val="0"/>
          <c:order val="0"/>
          <c:tx>
            <c:strRef>
              <c:f>Blad2!$G$76</c:f>
              <c:strCache>
                <c:ptCount val="1"/>
                <c:pt idx="0">
                  <c:v>Women</c:v>
                </c:pt>
              </c:strCache>
            </c:strRef>
          </c:tx>
          <c:spPr>
            <a:solidFill>
              <a:schemeClr val="tx2">
                <a:lumMod val="75000"/>
                <a:lumOff val="25000"/>
              </a:schemeClr>
            </a:solidFill>
          </c:spPr>
          <c:dLbls>
            <c:txPr>
              <a:bodyPr/>
              <a:lstStyle/>
              <a:p>
                <a:pPr>
                  <a:defRPr sz="1400" b="1" i="0"/>
                </a:pPr>
                <a:endParaRPr lang="fr-FR"/>
              </a:p>
            </c:txPr>
            <c:dLblPos val="outEnd"/>
            <c:showVal val="1"/>
          </c:dLbls>
          <c:cat>
            <c:strRef>
              <c:f>Blad2!$F$77:$F$80</c:f>
              <c:strCache>
                <c:ptCount val="4"/>
                <c:pt idx="0">
                  <c:v>18-29</c:v>
                </c:pt>
                <c:pt idx="1">
                  <c:v>30-49</c:v>
                </c:pt>
                <c:pt idx="2">
                  <c:v>50-64</c:v>
                </c:pt>
                <c:pt idx="3">
                  <c:v>65</c:v>
                </c:pt>
              </c:strCache>
            </c:strRef>
          </c:cat>
          <c:val>
            <c:numRef>
              <c:f>Blad2!$G$77:$G$80</c:f>
              <c:numCache>
                <c:formatCode>General</c:formatCode>
                <c:ptCount val="4"/>
                <c:pt idx="0">
                  <c:v>4</c:v>
                </c:pt>
                <c:pt idx="1">
                  <c:v>51</c:v>
                </c:pt>
                <c:pt idx="2">
                  <c:v>43</c:v>
                </c:pt>
                <c:pt idx="3">
                  <c:v>1</c:v>
                </c:pt>
              </c:numCache>
            </c:numRef>
          </c:val>
        </c:ser>
        <c:ser>
          <c:idx val="1"/>
          <c:order val="1"/>
          <c:tx>
            <c:strRef>
              <c:f>Blad2!$H$76</c:f>
              <c:strCache>
                <c:ptCount val="1"/>
                <c:pt idx="0">
                  <c:v>Men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</c:spPr>
          <c:dLbls>
            <c:txPr>
              <a:bodyPr/>
              <a:lstStyle/>
              <a:p>
                <a:pPr>
                  <a:defRPr sz="1400" b="1" i="0"/>
                </a:pPr>
                <a:endParaRPr lang="fr-FR"/>
              </a:p>
            </c:txPr>
            <c:dLblPos val="outEnd"/>
            <c:showVal val="1"/>
          </c:dLbls>
          <c:cat>
            <c:strRef>
              <c:f>Blad2!$F$77:$F$80</c:f>
              <c:strCache>
                <c:ptCount val="4"/>
                <c:pt idx="0">
                  <c:v>18-29</c:v>
                </c:pt>
                <c:pt idx="1">
                  <c:v>30-49</c:v>
                </c:pt>
                <c:pt idx="2">
                  <c:v>50-64</c:v>
                </c:pt>
                <c:pt idx="3">
                  <c:v>65</c:v>
                </c:pt>
              </c:strCache>
            </c:strRef>
          </c:cat>
          <c:val>
            <c:numRef>
              <c:f>Blad2!$H$77:$H$80</c:f>
              <c:numCache>
                <c:formatCode>General</c:formatCode>
                <c:ptCount val="4"/>
                <c:pt idx="0">
                  <c:v>5</c:v>
                </c:pt>
                <c:pt idx="1">
                  <c:v>52</c:v>
                </c:pt>
                <c:pt idx="2">
                  <c:v>40</c:v>
                </c:pt>
                <c:pt idx="3">
                  <c:v>3</c:v>
                </c:pt>
              </c:numCache>
            </c:numRef>
          </c:val>
        </c:ser>
        <c:dLbls>
          <c:showVal val="1"/>
        </c:dLbls>
        <c:axId val="41771776"/>
        <c:axId val="41773312"/>
      </c:barChart>
      <c:catAx>
        <c:axId val="41771776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 i="0"/>
            </a:pPr>
            <a:endParaRPr lang="fr-FR"/>
          </a:p>
        </c:txPr>
        <c:crossAx val="41773312"/>
        <c:crosses val="autoZero"/>
        <c:auto val="1"/>
        <c:lblAlgn val="ctr"/>
        <c:lblOffset val="100"/>
      </c:catAx>
      <c:valAx>
        <c:axId val="41773312"/>
        <c:scaling>
          <c:orientation val="minMax"/>
        </c:scaling>
        <c:axPos val="l"/>
        <c:majorGridlines/>
        <c:numFmt formatCode="General" sourceLinked="1"/>
        <c:tickLblPos val="nextTo"/>
        <c:crossAx val="41771776"/>
        <c:crosses val="autoZero"/>
        <c:crossBetween val="between"/>
      </c:valAx>
    </c:plotArea>
    <c:legend>
      <c:legendPos val="r"/>
      <c:txPr>
        <a:bodyPr/>
        <a:lstStyle/>
        <a:p>
          <a:pPr>
            <a:defRPr sz="1400" b="1" i="0"/>
          </a:pPr>
          <a:endParaRPr lang="fr-FR"/>
        </a:p>
      </c:txPr>
    </c:legend>
    <c:plotVisOnly val="1"/>
    <c:dispBlanksAs val="gap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BE"/>
  <c:style val="18"/>
  <c:chart>
    <c:title>
      <c:tx>
        <c:rich>
          <a:bodyPr/>
          <a:lstStyle/>
          <a:p>
            <a:pPr>
              <a:defRPr/>
            </a:pPr>
            <a:r>
              <a:rPr lang="sv-SE" dirty="0" err="1"/>
              <a:t>Nominated</a:t>
            </a:r>
            <a:r>
              <a:rPr lang="sv-SE" dirty="0"/>
              <a:t> in the </a:t>
            </a:r>
            <a:r>
              <a:rPr lang="sv-SE" dirty="0" err="1" smtClean="0"/>
              <a:t>elections</a:t>
            </a:r>
            <a:r>
              <a:rPr lang="sv-SE" dirty="0" smtClean="0"/>
              <a:t> </a:t>
            </a:r>
            <a:r>
              <a:rPr lang="sv-SE" dirty="0"/>
              <a:t>2010 </a:t>
            </a:r>
          </a:p>
          <a:p>
            <a:pPr>
              <a:defRPr/>
            </a:pPr>
            <a:r>
              <a:rPr lang="sv-SE" dirty="0"/>
              <a:t>Gender division %</a:t>
            </a:r>
          </a:p>
          <a:p>
            <a:pPr>
              <a:defRPr/>
            </a:pPr>
            <a:r>
              <a:rPr lang="sv-SE" sz="1200" dirty="0"/>
              <a:t>Source: SCB</a:t>
            </a:r>
          </a:p>
        </c:rich>
      </c:tx>
    </c:title>
    <c:plotArea>
      <c:layout/>
      <c:barChart>
        <c:barDir val="col"/>
        <c:grouping val="clustered"/>
        <c:ser>
          <c:idx val="0"/>
          <c:order val="0"/>
          <c:tx>
            <c:strRef>
              <c:f>Blad2!$D$4</c:f>
              <c:strCache>
                <c:ptCount val="1"/>
                <c:pt idx="0">
                  <c:v>Women</c:v>
                </c:pt>
              </c:strCache>
            </c:strRef>
          </c:tx>
          <c:spPr>
            <a:solidFill>
              <a:schemeClr val="tx2">
                <a:lumMod val="75000"/>
                <a:lumOff val="25000"/>
              </a:schemeClr>
            </a:solidFill>
          </c:spPr>
          <c:dLbls>
            <c:txPr>
              <a:bodyPr/>
              <a:lstStyle/>
              <a:p>
                <a:pPr>
                  <a:defRPr sz="1400" b="1" i="0"/>
                </a:pPr>
                <a:endParaRPr lang="fr-FR"/>
              </a:p>
            </c:txPr>
            <c:dLblPos val="outEnd"/>
            <c:showVal val="1"/>
          </c:dLbls>
          <c:cat>
            <c:strRef>
              <c:f>Blad2!$B$5:$C$7</c:f>
              <c:strCache>
                <c:ptCount val="3"/>
                <c:pt idx="0">
                  <c:v>Parliament</c:v>
                </c:pt>
                <c:pt idx="1">
                  <c:v>Regional Councils</c:v>
                </c:pt>
                <c:pt idx="2">
                  <c:v>Local Councils</c:v>
                </c:pt>
              </c:strCache>
            </c:strRef>
          </c:cat>
          <c:val>
            <c:numRef>
              <c:f>Blad2!$D$5:$D$7</c:f>
              <c:numCache>
                <c:formatCode>General</c:formatCode>
                <c:ptCount val="3"/>
                <c:pt idx="0">
                  <c:v>44</c:v>
                </c:pt>
                <c:pt idx="1">
                  <c:v>45</c:v>
                </c:pt>
                <c:pt idx="2">
                  <c:v>42</c:v>
                </c:pt>
              </c:numCache>
            </c:numRef>
          </c:val>
        </c:ser>
        <c:ser>
          <c:idx val="1"/>
          <c:order val="1"/>
          <c:tx>
            <c:strRef>
              <c:f>Blad2!$E$4</c:f>
              <c:strCache>
                <c:ptCount val="1"/>
                <c:pt idx="0">
                  <c:v>Men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</c:spPr>
          <c:dLbls>
            <c:txPr>
              <a:bodyPr/>
              <a:lstStyle/>
              <a:p>
                <a:pPr>
                  <a:defRPr sz="1400" b="1" i="0"/>
                </a:pPr>
                <a:endParaRPr lang="fr-FR"/>
              </a:p>
            </c:txPr>
            <c:dLblPos val="outEnd"/>
            <c:showVal val="1"/>
          </c:dLbls>
          <c:cat>
            <c:strRef>
              <c:f>Blad2!$B$5:$C$7</c:f>
              <c:strCache>
                <c:ptCount val="3"/>
                <c:pt idx="0">
                  <c:v>Parliament</c:v>
                </c:pt>
                <c:pt idx="1">
                  <c:v>Regional Councils</c:v>
                </c:pt>
                <c:pt idx="2">
                  <c:v>Local Councils</c:v>
                </c:pt>
              </c:strCache>
            </c:strRef>
          </c:cat>
          <c:val>
            <c:numRef>
              <c:f>Blad2!$E$5:$E$7</c:f>
              <c:numCache>
                <c:formatCode>General</c:formatCode>
                <c:ptCount val="3"/>
                <c:pt idx="0">
                  <c:v>56</c:v>
                </c:pt>
                <c:pt idx="1">
                  <c:v>55</c:v>
                </c:pt>
                <c:pt idx="2">
                  <c:v>58</c:v>
                </c:pt>
              </c:numCache>
            </c:numRef>
          </c:val>
        </c:ser>
        <c:dLbls>
          <c:showVal val="1"/>
        </c:dLbls>
        <c:axId val="41590784"/>
        <c:axId val="41592320"/>
      </c:barChart>
      <c:catAx>
        <c:axId val="41590784"/>
        <c:scaling>
          <c:orientation val="minMax"/>
        </c:scaling>
        <c:axPos val="b"/>
        <c:tickLblPos val="nextTo"/>
        <c:txPr>
          <a:bodyPr/>
          <a:lstStyle/>
          <a:p>
            <a:pPr>
              <a:defRPr sz="1600"/>
            </a:pPr>
            <a:endParaRPr lang="fr-FR"/>
          </a:p>
        </c:txPr>
        <c:crossAx val="41592320"/>
        <c:crosses val="autoZero"/>
        <c:auto val="1"/>
        <c:lblAlgn val="ctr"/>
        <c:lblOffset val="100"/>
      </c:catAx>
      <c:valAx>
        <c:axId val="41592320"/>
        <c:scaling>
          <c:orientation val="minMax"/>
          <c:max val="100"/>
        </c:scaling>
        <c:axPos val="l"/>
        <c:majorGridlines/>
        <c:numFmt formatCode="General" sourceLinked="1"/>
        <c:tickLblPos val="nextTo"/>
        <c:crossAx val="41590784"/>
        <c:crosses val="autoZero"/>
        <c:crossBetween val="between"/>
      </c:valAx>
    </c:plotArea>
    <c:legend>
      <c:legendPos val="r"/>
      <c:txPr>
        <a:bodyPr/>
        <a:lstStyle/>
        <a:p>
          <a:pPr>
            <a:defRPr sz="1200" b="1" i="0"/>
          </a:pPr>
          <a:endParaRPr lang="fr-FR"/>
        </a:p>
      </c:txPr>
    </c:legend>
    <c:plotVisOnly val="1"/>
    <c:dispBlanksAs val="gap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fr-BE"/>
  <c:style val="18"/>
  <c:chart>
    <c:title>
      <c:tx>
        <c:rich>
          <a:bodyPr/>
          <a:lstStyle/>
          <a:p>
            <a:pPr>
              <a:defRPr/>
            </a:pPr>
            <a:r>
              <a:rPr lang="sv-SE" sz="1800" b="1" i="0" baseline="0" dirty="0" err="1">
                <a:effectLst/>
              </a:rPr>
              <a:t>Elected</a:t>
            </a:r>
            <a:r>
              <a:rPr lang="sv-SE" sz="1800" b="1" i="0" baseline="0" dirty="0">
                <a:effectLst/>
              </a:rPr>
              <a:t> in the </a:t>
            </a:r>
            <a:r>
              <a:rPr lang="sv-SE" sz="1800" b="1" i="0" baseline="0" dirty="0" err="1" smtClean="0">
                <a:effectLst/>
              </a:rPr>
              <a:t>elections</a:t>
            </a:r>
            <a:r>
              <a:rPr lang="sv-SE" sz="1800" b="1" i="0" baseline="0" dirty="0" smtClean="0">
                <a:effectLst/>
              </a:rPr>
              <a:t> </a:t>
            </a:r>
            <a:r>
              <a:rPr lang="sv-SE" sz="1800" b="1" i="0" baseline="0" dirty="0">
                <a:effectLst/>
              </a:rPr>
              <a:t>2010 </a:t>
            </a:r>
            <a:endParaRPr lang="sv-SE" dirty="0">
              <a:effectLst/>
            </a:endParaRPr>
          </a:p>
          <a:p>
            <a:pPr>
              <a:defRPr/>
            </a:pPr>
            <a:r>
              <a:rPr lang="sv-SE" sz="1800" b="1" i="0" baseline="0" dirty="0">
                <a:effectLst/>
              </a:rPr>
              <a:t>Gender division %</a:t>
            </a:r>
            <a:endParaRPr lang="sv-SE" dirty="0">
              <a:effectLst/>
            </a:endParaRPr>
          </a:p>
          <a:p>
            <a:pPr>
              <a:defRPr/>
            </a:pPr>
            <a:r>
              <a:rPr lang="sv-SE" sz="1400" b="1" i="0" baseline="0" dirty="0">
                <a:effectLst/>
              </a:rPr>
              <a:t>Source: SCB</a:t>
            </a:r>
            <a:endParaRPr lang="sv-SE" sz="1400" dirty="0">
              <a:effectLst/>
            </a:endParaRPr>
          </a:p>
        </c:rich>
      </c:tx>
    </c:title>
    <c:plotArea>
      <c:layout/>
      <c:barChart>
        <c:barDir val="col"/>
        <c:grouping val="clustered"/>
        <c:ser>
          <c:idx val="0"/>
          <c:order val="0"/>
          <c:tx>
            <c:strRef>
              <c:f>Blad2!$D$17</c:f>
              <c:strCache>
                <c:ptCount val="1"/>
                <c:pt idx="0">
                  <c:v>Women</c:v>
                </c:pt>
              </c:strCache>
            </c:strRef>
          </c:tx>
          <c:spPr>
            <a:solidFill>
              <a:schemeClr val="tx2">
                <a:lumMod val="75000"/>
                <a:lumOff val="25000"/>
              </a:schemeClr>
            </a:solidFill>
          </c:spPr>
          <c:dLbls>
            <c:txPr>
              <a:bodyPr/>
              <a:lstStyle/>
              <a:p>
                <a:pPr>
                  <a:defRPr sz="1400" b="1" i="0"/>
                </a:pPr>
                <a:endParaRPr lang="fr-FR"/>
              </a:p>
            </c:txPr>
            <c:dLblPos val="outEnd"/>
            <c:showVal val="1"/>
          </c:dLbls>
          <c:cat>
            <c:strRef>
              <c:f>Blad2!$B$18:$C$20</c:f>
              <c:strCache>
                <c:ptCount val="3"/>
                <c:pt idx="0">
                  <c:v>Parliament</c:v>
                </c:pt>
                <c:pt idx="1">
                  <c:v>Regional Councils</c:v>
                </c:pt>
                <c:pt idx="2">
                  <c:v>Local Councils</c:v>
                </c:pt>
              </c:strCache>
            </c:strRef>
          </c:cat>
          <c:val>
            <c:numRef>
              <c:f>Blad2!$D$18:$D$20</c:f>
              <c:numCache>
                <c:formatCode>General</c:formatCode>
                <c:ptCount val="3"/>
                <c:pt idx="0">
                  <c:v>45</c:v>
                </c:pt>
                <c:pt idx="1">
                  <c:v>47</c:v>
                </c:pt>
                <c:pt idx="2">
                  <c:v>43</c:v>
                </c:pt>
              </c:numCache>
            </c:numRef>
          </c:val>
        </c:ser>
        <c:ser>
          <c:idx val="1"/>
          <c:order val="1"/>
          <c:tx>
            <c:strRef>
              <c:f>Blad2!$E$17</c:f>
              <c:strCache>
                <c:ptCount val="1"/>
                <c:pt idx="0">
                  <c:v>Men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</c:spPr>
          <c:dLbls>
            <c:txPr>
              <a:bodyPr/>
              <a:lstStyle/>
              <a:p>
                <a:pPr>
                  <a:defRPr sz="1400" b="1" i="0"/>
                </a:pPr>
                <a:endParaRPr lang="fr-FR"/>
              </a:p>
            </c:txPr>
            <c:dLblPos val="outEnd"/>
            <c:showVal val="1"/>
          </c:dLbls>
          <c:cat>
            <c:strRef>
              <c:f>Blad2!$B$18:$C$20</c:f>
              <c:strCache>
                <c:ptCount val="3"/>
                <c:pt idx="0">
                  <c:v>Parliament</c:v>
                </c:pt>
                <c:pt idx="1">
                  <c:v>Regional Councils</c:v>
                </c:pt>
                <c:pt idx="2">
                  <c:v>Local Councils</c:v>
                </c:pt>
              </c:strCache>
            </c:strRef>
          </c:cat>
          <c:val>
            <c:numRef>
              <c:f>Blad2!$E$18:$E$20</c:f>
              <c:numCache>
                <c:formatCode>General</c:formatCode>
                <c:ptCount val="3"/>
                <c:pt idx="0">
                  <c:v>55</c:v>
                </c:pt>
                <c:pt idx="1">
                  <c:v>53</c:v>
                </c:pt>
                <c:pt idx="2">
                  <c:v>57</c:v>
                </c:pt>
              </c:numCache>
            </c:numRef>
          </c:val>
        </c:ser>
        <c:dLbls>
          <c:showVal val="1"/>
        </c:dLbls>
        <c:axId val="41654912"/>
        <c:axId val="41656704"/>
      </c:barChart>
      <c:catAx>
        <c:axId val="41654912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/>
            </a:pPr>
            <a:endParaRPr lang="fr-FR"/>
          </a:p>
        </c:txPr>
        <c:crossAx val="41656704"/>
        <c:crosses val="autoZero"/>
        <c:auto val="1"/>
        <c:lblAlgn val="ctr"/>
        <c:lblOffset val="100"/>
      </c:catAx>
      <c:valAx>
        <c:axId val="41656704"/>
        <c:scaling>
          <c:orientation val="minMax"/>
          <c:max val="100"/>
        </c:scaling>
        <c:axPos val="l"/>
        <c:majorGridlines/>
        <c:numFmt formatCode="General" sourceLinked="1"/>
        <c:tickLblPos val="nextTo"/>
        <c:crossAx val="41654912"/>
        <c:crosses val="autoZero"/>
        <c:crossBetween val="between"/>
      </c:valAx>
    </c:plotArea>
    <c:legend>
      <c:legendPos val="r"/>
      <c:txPr>
        <a:bodyPr/>
        <a:lstStyle/>
        <a:p>
          <a:pPr>
            <a:defRPr sz="1400" b="1" i="0"/>
          </a:pPr>
          <a:endParaRPr lang="fr-FR"/>
        </a:p>
      </c:txPr>
    </c:legend>
    <c:plotVisOnly val="1"/>
    <c:dispBlanksAs val="gap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fr-BE"/>
  <c:style val="18"/>
  <c:chart>
    <c:title>
      <c:tx>
        <c:rich>
          <a:bodyPr/>
          <a:lstStyle/>
          <a:p>
            <a:pPr>
              <a:defRPr/>
            </a:pPr>
            <a:r>
              <a:rPr lang="sv-SE" sz="1800" dirty="0"/>
              <a:t>Regional </a:t>
            </a:r>
            <a:r>
              <a:rPr lang="sv-SE" sz="1800" dirty="0" err="1"/>
              <a:t>level</a:t>
            </a:r>
            <a:endParaRPr lang="sv-SE" sz="1800" dirty="0"/>
          </a:p>
          <a:p>
            <a:pPr>
              <a:defRPr/>
            </a:pPr>
            <a:r>
              <a:rPr lang="sv-SE" sz="1800" dirty="0"/>
              <a:t>gender division 2011 in %</a:t>
            </a:r>
          </a:p>
          <a:p>
            <a:pPr>
              <a:defRPr/>
            </a:pPr>
            <a:r>
              <a:rPr lang="sv-SE" sz="1400" dirty="0"/>
              <a:t>Source: SCB</a:t>
            </a:r>
          </a:p>
        </c:rich>
      </c:tx>
    </c:title>
    <c:plotArea>
      <c:layout/>
      <c:barChart>
        <c:barDir val="col"/>
        <c:grouping val="clustered"/>
        <c:ser>
          <c:idx val="0"/>
          <c:order val="0"/>
          <c:tx>
            <c:strRef>
              <c:f>Blad1!$F$11</c:f>
              <c:strCache>
                <c:ptCount val="1"/>
                <c:pt idx="0">
                  <c:v>Women </c:v>
                </c:pt>
              </c:strCache>
            </c:strRef>
          </c:tx>
          <c:spPr>
            <a:solidFill>
              <a:schemeClr val="tx2">
                <a:lumMod val="75000"/>
                <a:lumOff val="25000"/>
              </a:schemeClr>
            </a:solidFill>
          </c:spPr>
          <c:dLbls>
            <c:txPr>
              <a:bodyPr/>
              <a:lstStyle/>
              <a:p>
                <a:pPr>
                  <a:defRPr sz="1200" b="1"/>
                </a:pPr>
                <a:endParaRPr lang="fr-FR"/>
              </a:p>
            </c:txPr>
            <c:dLblPos val="outEnd"/>
            <c:showVal val="1"/>
          </c:dLbls>
          <c:cat>
            <c:strRef>
              <c:f>Blad1!$D$12:$E$15</c:f>
              <c:strCache>
                <c:ptCount val="4"/>
                <c:pt idx="0">
                  <c:v>Chair</c:v>
                </c:pt>
                <c:pt idx="1">
                  <c:v>deputy chair</c:v>
                </c:pt>
                <c:pt idx="2">
                  <c:v>Ordinary members</c:v>
                </c:pt>
                <c:pt idx="3">
                  <c:v>deputy members</c:v>
                </c:pt>
              </c:strCache>
            </c:strRef>
          </c:cat>
          <c:val>
            <c:numRef>
              <c:f>Blad1!$F$12:$F$15</c:f>
              <c:numCache>
                <c:formatCode>General</c:formatCode>
                <c:ptCount val="4"/>
                <c:pt idx="0">
                  <c:v>48</c:v>
                </c:pt>
                <c:pt idx="1">
                  <c:v>47</c:v>
                </c:pt>
                <c:pt idx="2">
                  <c:v>50</c:v>
                </c:pt>
                <c:pt idx="3">
                  <c:v>49</c:v>
                </c:pt>
              </c:numCache>
            </c:numRef>
          </c:val>
        </c:ser>
        <c:ser>
          <c:idx val="1"/>
          <c:order val="1"/>
          <c:tx>
            <c:strRef>
              <c:f>Blad1!$G$11</c:f>
              <c:strCache>
                <c:ptCount val="1"/>
                <c:pt idx="0">
                  <c:v>Men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</c:spPr>
          <c:dLbls>
            <c:txPr>
              <a:bodyPr/>
              <a:lstStyle/>
              <a:p>
                <a:pPr>
                  <a:defRPr sz="1200" b="1"/>
                </a:pPr>
                <a:endParaRPr lang="fr-FR"/>
              </a:p>
            </c:txPr>
            <c:dLblPos val="outEnd"/>
            <c:showVal val="1"/>
          </c:dLbls>
          <c:cat>
            <c:strRef>
              <c:f>Blad1!$D$12:$E$15</c:f>
              <c:strCache>
                <c:ptCount val="4"/>
                <c:pt idx="0">
                  <c:v>Chair</c:v>
                </c:pt>
                <c:pt idx="1">
                  <c:v>deputy chair</c:v>
                </c:pt>
                <c:pt idx="2">
                  <c:v>Ordinary members</c:v>
                </c:pt>
                <c:pt idx="3">
                  <c:v>deputy members</c:v>
                </c:pt>
              </c:strCache>
            </c:strRef>
          </c:cat>
          <c:val>
            <c:numRef>
              <c:f>Blad1!$G$12:$G$15</c:f>
              <c:numCache>
                <c:formatCode>General</c:formatCode>
                <c:ptCount val="4"/>
                <c:pt idx="0">
                  <c:v>52</c:v>
                </c:pt>
                <c:pt idx="1">
                  <c:v>53</c:v>
                </c:pt>
                <c:pt idx="2">
                  <c:v>50</c:v>
                </c:pt>
                <c:pt idx="3">
                  <c:v>51</c:v>
                </c:pt>
              </c:numCache>
            </c:numRef>
          </c:val>
        </c:ser>
        <c:dLbls>
          <c:showVal val="1"/>
        </c:dLbls>
        <c:axId val="47158784"/>
        <c:axId val="47160320"/>
      </c:barChart>
      <c:catAx>
        <c:axId val="47158784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/>
            </a:pPr>
            <a:endParaRPr lang="fr-FR"/>
          </a:p>
        </c:txPr>
        <c:crossAx val="47160320"/>
        <c:crosses val="autoZero"/>
        <c:auto val="1"/>
        <c:lblAlgn val="ctr"/>
        <c:lblOffset val="100"/>
      </c:catAx>
      <c:valAx>
        <c:axId val="47160320"/>
        <c:scaling>
          <c:orientation val="minMax"/>
          <c:max val="100"/>
        </c:scaling>
        <c:axPos val="l"/>
        <c:majorGridlines/>
        <c:numFmt formatCode="General" sourceLinked="1"/>
        <c:tickLblPos val="nextTo"/>
        <c:crossAx val="47158784"/>
        <c:crosses val="autoZero"/>
        <c:crossBetween val="between"/>
      </c:valAx>
    </c:plotArea>
    <c:legend>
      <c:legendPos val="r"/>
    </c:legend>
    <c:plotVisOnly val="1"/>
    <c:dispBlanksAs val="gap"/>
  </c:chart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fr-BE"/>
  <c:style val="18"/>
  <c:chart>
    <c:title>
      <c:tx>
        <c:rich>
          <a:bodyPr/>
          <a:lstStyle/>
          <a:p>
            <a:pPr>
              <a:defRPr/>
            </a:pPr>
            <a:r>
              <a:rPr lang="sv-SE" sz="2400" b="1" i="0" baseline="0" dirty="0" err="1">
                <a:effectLst/>
              </a:rPr>
              <a:t>Local</a:t>
            </a:r>
            <a:r>
              <a:rPr lang="sv-SE" sz="2400" b="1" i="0" baseline="0" dirty="0">
                <a:effectLst/>
              </a:rPr>
              <a:t> </a:t>
            </a:r>
            <a:r>
              <a:rPr lang="sv-SE" sz="2400" b="1" i="0" baseline="0" dirty="0" err="1">
                <a:effectLst/>
              </a:rPr>
              <a:t>level</a:t>
            </a:r>
            <a:endParaRPr lang="sv-SE" sz="2400" dirty="0">
              <a:effectLst/>
            </a:endParaRPr>
          </a:p>
          <a:p>
            <a:pPr>
              <a:defRPr/>
            </a:pPr>
            <a:r>
              <a:rPr lang="sv-SE" sz="2400" b="1" i="0" baseline="0" dirty="0">
                <a:effectLst/>
              </a:rPr>
              <a:t>gender division 2011 in %</a:t>
            </a:r>
            <a:endParaRPr lang="sv-SE" sz="2400" dirty="0">
              <a:effectLst/>
            </a:endParaRPr>
          </a:p>
          <a:p>
            <a:pPr>
              <a:defRPr/>
            </a:pPr>
            <a:r>
              <a:rPr lang="sv-SE" sz="1400" b="1" i="0" baseline="0" dirty="0">
                <a:effectLst/>
              </a:rPr>
              <a:t>Source: SCB</a:t>
            </a:r>
            <a:endParaRPr lang="sv-SE" sz="1400" dirty="0">
              <a:effectLst/>
            </a:endParaRPr>
          </a:p>
          <a:p>
            <a:pPr>
              <a:defRPr/>
            </a:pPr>
            <a:endParaRPr lang="sv-SE" dirty="0"/>
          </a:p>
        </c:rich>
      </c:tx>
      <c:layout>
        <c:manualLayout>
          <c:xMode val="edge"/>
          <c:yMode val="edge"/>
          <c:x val="0.14667725176628504"/>
          <c:y val="3.0591257782446903E-2"/>
        </c:manualLayout>
      </c:layout>
    </c:title>
    <c:plotArea>
      <c:layout/>
      <c:barChart>
        <c:barDir val="col"/>
        <c:grouping val="clustered"/>
        <c:ser>
          <c:idx val="0"/>
          <c:order val="0"/>
          <c:tx>
            <c:strRef>
              <c:f>Blad1!$F$34</c:f>
              <c:strCache>
                <c:ptCount val="1"/>
                <c:pt idx="0">
                  <c:v>Women </c:v>
                </c:pt>
              </c:strCache>
            </c:strRef>
          </c:tx>
          <c:spPr>
            <a:solidFill>
              <a:schemeClr val="tx2">
                <a:lumMod val="75000"/>
                <a:lumOff val="25000"/>
              </a:schemeClr>
            </a:solidFill>
          </c:spPr>
          <c:dLbls>
            <c:txPr>
              <a:bodyPr/>
              <a:lstStyle/>
              <a:p>
                <a:pPr>
                  <a:defRPr sz="1200" b="1"/>
                </a:pPr>
                <a:endParaRPr lang="fr-FR"/>
              </a:p>
            </c:txPr>
            <c:dLblPos val="outEnd"/>
            <c:showVal val="1"/>
          </c:dLbls>
          <c:cat>
            <c:strRef>
              <c:f>Blad1!$D$35:$E$38</c:f>
              <c:strCache>
                <c:ptCount val="4"/>
                <c:pt idx="0">
                  <c:v>Chair</c:v>
                </c:pt>
                <c:pt idx="1">
                  <c:v>deputy chair</c:v>
                </c:pt>
                <c:pt idx="2">
                  <c:v>Ordinary members</c:v>
                </c:pt>
                <c:pt idx="3">
                  <c:v>deputy members</c:v>
                </c:pt>
              </c:strCache>
            </c:strRef>
          </c:cat>
          <c:val>
            <c:numRef>
              <c:f>Blad1!$F$35:$F$38</c:f>
              <c:numCache>
                <c:formatCode>General</c:formatCode>
                <c:ptCount val="4"/>
                <c:pt idx="0">
                  <c:v>33</c:v>
                </c:pt>
                <c:pt idx="1">
                  <c:v>41</c:v>
                </c:pt>
                <c:pt idx="2">
                  <c:v>43</c:v>
                </c:pt>
                <c:pt idx="3">
                  <c:v>44</c:v>
                </c:pt>
              </c:numCache>
            </c:numRef>
          </c:val>
        </c:ser>
        <c:ser>
          <c:idx val="1"/>
          <c:order val="1"/>
          <c:tx>
            <c:strRef>
              <c:f>Blad1!$G$34</c:f>
              <c:strCache>
                <c:ptCount val="1"/>
                <c:pt idx="0">
                  <c:v>Men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</c:spPr>
          <c:dLbls>
            <c:txPr>
              <a:bodyPr/>
              <a:lstStyle/>
              <a:p>
                <a:pPr>
                  <a:defRPr sz="1200" b="1" i="0"/>
                </a:pPr>
                <a:endParaRPr lang="fr-FR"/>
              </a:p>
            </c:txPr>
            <c:dLblPos val="outEnd"/>
            <c:showVal val="1"/>
          </c:dLbls>
          <c:cat>
            <c:strRef>
              <c:f>Blad1!$D$35:$E$38</c:f>
              <c:strCache>
                <c:ptCount val="4"/>
                <c:pt idx="0">
                  <c:v>Chair</c:v>
                </c:pt>
                <c:pt idx="1">
                  <c:v>deputy chair</c:v>
                </c:pt>
                <c:pt idx="2">
                  <c:v>Ordinary members</c:v>
                </c:pt>
                <c:pt idx="3">
                  <c:v>deputy members</c:v>
                </c:pt>
              </c:strCache>
            </c:strRef>
          </c:cat>
          <c:val>
            <c:numRef>
              <c:f>Blad1!$G$35:$G$38</c:f>
              <c:numCache>
                <c:formatCode>General</c:formatCode>
                <c:ptCount val="4"/>
                <c:pt idx="0">
                  <c:v>67</c:v>
                </c:pt>
                <c:pt idx="1">
                  <c:v>59</c:v>
                </c:pt>
                <c:pt idx="2">
                  <c:v>57</c:v>
                </c:pt>
                <c:pt idx="3">
                  <c:v>56</c:v>
                </c:pt>
              </c:numCache>
            </c:numRef>
          </c:val>
        </c:ser>
        <c:dLbls>
          <c:showVal val="1"/>
        </c:dLbls>
        <c:axId val="48644480"/>
        <c:axId val="48646016"/>
      </c:barChart>
      <c:catAx>
        <c:axId val="48644480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 i="0"/>
            </a:pPr>
            <a:endParaRPr lang="fr-FR"/>
          </a:p>
        </c:txPr>
        <c:crossAx val="48646016"/>
        <c:crosses val="autoZero"/>
        <c:auto val="1"/>
        <c:lblAlgn val="ctr"/>
        <c:lblOffset val="100"/>
      </c:catAx>
      <c:valAx>
        <c:axId val="48646016"/>
        <c:scaling>
          <c:orientation val="minMax"/>
          <c:max val="100"/>
        </c:scaling>
        <c:axPos val="l"/>
        <c:majorGridlines/>
        <c:numFmt formatCode="General" sourceLinked="1"/>
        <c:tickLblPos val="nextTo"/>
        <c:crossAx val="48644480"/>
        <c:crosses val="autoZero"/>
        <c:crossBetween val="between"/>
      </c:valAx>
    </c:plotArea>
    <c:legend>
      <c:legendPos val="r"/>
      <c:txPr>
        <a:bodyPr/>
        <a:lstStyle/>
        <a:p>
          <a:pPr>
            <a:defRPr sz="1400" b="1" i="0"/>
          </a:pPr>
          <a:endParaRPr lang="fr-FR"/>
        </a:p>
      </c:txPr>
    </c:legend>
    <c:plotVisOnly val="1"/>
    <c:dispBlanksAs val="gap"/>
  </c:chart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fr-BE"/>
  <c:style val="18"/>
  <c:chart>
    <c:title>
      <c:tx>
        <c:rich>
          <a:bodyPr/>
          <a:lstStyle/>
          <a:p>
            <a:pPr>
              <a:defRPr/>
            </a:pPr>
            <a:r>
              <a:rPr lang="sv-SE"/>
              <a:t>Chairs</a:t>
            </a:r>
          </a:p>
          <a:p>
            <a:pPr>
              <a:defRPr/>
            </a:pPr>
            <a:r>
              <a:rPr lang="sv-SE"/>
              <a:t>Gender division 2011 %</a:t>
            </a:r>
          </a:p>
          <a:p>
            <a:pPr>
              <a:defRPr/>
            </a:pPr>
            <a:r>
              <a:rPr lang="sv-SE" sz="1200"/>
              <a:t>Source: SCB</a:t>
            </a:r>
          </a:p>
        </c:rich>
      </c:tx>
    </c:title>
    <c:plotArea>
      <c:layout/>
      <c:barChart>
        <c:barDir val="col"/>
        <c:grouping val="clustered"/>
        <c:ser>
          <c:idx val="0"/>
          <c:order val="0"/>
          <c:tx>
            <c:strRef>
              <c:f>Blad1!$C$56:$E$56</c:f>
              <c:strCache>
                <c:ptCount val="1"/>
                <c:pt idx="0">
                  <c:v>Board of Local Councils</c:v>
                </c:pt>
              </c:strCache>
            </c:strRef>
          </c:tx>
          <c:spPr>
            <a:solidFill>
              <a:schemeClr val="tx2">
                <a:lumMod val="75000"/>
                <a:lumOff val="25000"/>
              </a:schemeClr>
            </a:solidFill>
          </c:spPr>
          <c:dLbls>
            <c:txPr>
              <a:bodyPr/>
              <a:lstStyle/>
              <a:p>
                <a:pPr>
                  <a:defRPr sz="1400" b="1" i="0"/>
                </a:pPr>
                <a:endParaRPr lang="fr-FR"/>
              </a:p>
            </c:txPr>
            <c:dLblPos val="outEnd"/>
            <c:showVal val="1"/>
          </c:dLbls>
          <c:cat>
            <c:strRef>
              <c:f>Blad1!$F$55:$G$55</c:f>
              <c:strCache>
                <c:ptCount val="2"/>
                <c:pt idx="0">
                  <c:v>Women </c:v>
                </c:pt>
                <c:pt idx="1">
                  <c:v>Men</c:v>
                </c:pt>
              </c:strCache>
            </c:strRef>
          </c:cat>
          <c:val>
            <c:numRef>
              <c:f>Blad1!$F$56:$G$56</c:f>
              <c:numCache>
                <c:formatCode>General</c:formatCode>
                <c:ptCount val="2"/>
                <c:pt idx="0">
                  <c:v>29</c:v>
                </c:pt>
                <c:pt idx="1">
                  <c:v>71</c:v>
                </c:pt>
              </c:numCache>
            </c:numRef>
          </c:val>
        </c:ser>
        <c:ser>
          <c:idx val="1"/>
          <c:order val="1"/>
          <c:tx>
            <c:strRef>
              <c:f>Blad1!$C$57:$E$57</c:f>
              <c:strCache>
                <c:ptCount val="1"/>
                <c:pt idx="0">
                  <c:v>Board of Regional Councils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</c:spPr>
          <c:dLbls>
            <c:txPr>
              <a:bodyPr/>
              <a:lstStyle/>
              <a:p>
                <a:pPr>
                  <a:defRPr sz="1400" b="1" i="0"/>
                </a:pPr>
                <a:endParaRPr lang="fr-FR"/>
              </a:p>
            </c:txPr>
            <c:dLblPos val="outEnd"/>
            <c:showVal val="1"/>
          </c:dLbls>
          <c:cat>
            <c:strRef>
              <c:f>Blad1!$F$55:$G$55</c:f>
              <c:strCache>
                <c:ptCount val="2"/>
                <c:pt idx="0">
                  <c:v>Women </c:v>
                </c:pt>
                <c:pt idx="1">
                  <c:v>Men</c:v>
                </c:pt>
              </c:strCache>
            </c:strRef>
          </c:cat>
          <c:val>
            <c:numRef>
              <c:f>Blad1!$F$57:$G$57</c:f>
              <c:numCache>
                <c:formatCode>General</c:formatCode>
                <c:ptCount val="2"/>
                <c:pt idx="0">
                  <c:v>45</c:v>
                </c:pt>
                <c:pt idx="1">
                  <c:v>55</c:v>
                </c:pt>
              </c:numCache>
            </c:numRef>
          </c:val>
        </c:ser>
        <c:dLbls>
          <c:showVal val="1"/>
        </c:dLbls>
        <c:axId val="48667648"/>
        <c:axId val="48669440"/>
      </c:barChart>
      <c:catAx>
        <c:axId val="48667648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 i="0"/>
            </a:pPr>
            <a:endParaRPr lang="fr-FR"/>
          </a:p>
        </c:txPr>
        <c:crossAx val="48669440"/>
        <c:crosses val="autoZero"/>
        <c:auto val="1"/>
        <c:lblAlgn val="ctr"/>
        <c:lblOffset val="100"/>
      </c:catAx>
      <c:valAx>
        <c:axId val="48669440"/>
        <c:scaling>
          <c:orientation val="minMax"/>
          <c:max val="100"/>
        </c:scaling>
        <c:axPos val="l"/>
        <c:majorGridlines/>
        <c:numFmt formatCode="General" sourceLinked="1"/>
        <c:tickLblPos val="nextTo"/>
        <c:crossAx val="48667648"/>
        <c:crosses val="autoZero"/>
        <c:crossBetween val="between"/>
      </c:valAx>
    </c:plotArea>
    <c:legend>
      <c:legendPos val="r"/>
      <c:txPr>
        <a:bodyPr/>
        <a:lstStyle/>
        <a:p>
          <a:pPr>
            <a:defRPr sz="1400"/>
          </a:pPr>
          <a:endParaRPr lang="fr-FR"/>
        </a:p>
      </c:txPr>
    </c:legend>
    <c:plotVisOnly val="1"/>
    <c:dispBlanksAs val="gap"/>
  </c:chart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BE"/>
  <c:style val="18"/>
  <c:chart>
    <c:title>
      <c:tx>
        <c:rich>
          <a:bodyPr/>
          <a:lstStyle/>
          <a:p>
            <a:pPr>
              <a:defRPr/>
            </a:pPr>
            <a:r>
              <a:rPr lang="sv-SE"/>
              <a:t>Parliament - election 2010</a:t>
            </a:r>
          </a:p>
          <a:p>
            <a:pPr>
              <a:defRPr/>
            </a:pPr>
            <a:r>
              <a:rPr lang="sv-SE"/>
              <a:t>gender division in parties %</a:t>
            </a:r>
          </a:p>
          <a:p>
            <a:pPr>
              <a:defRPr/>
            </a:pPr>
            <a:r>
              <a:rPr lang="sv-SE" sz="1200"/>
              <a:t>Source: SCB</a:t>
            </a:r>
          </a:p>
        </c:rich>
      </c:tx>
    </c:title>
    <c:plotArea>
      <c:layout/>
      <c:barChart>
        <c:barDir val="col"/>
        <c:grouping val="clustered"/>
        <c:ser>
          <c:idx val="0"/>
          <c:order val="0"/>
          <c:tx>
            <c:strRef>
              <c:f>Blad2!$D$62</c:f>
              <c:strCache>
                <c:ptCount val="1"/>
                <c:pt idx="0">
                  <c:v>Women</c:v>
                </c:pt>
              </c:strCache>
            </c:strRef>
          </c:tx>
          <c:spPr>
            <a:solidFill>
              <a:schemeClr val="tx2">
                <a:lumMod val="75000"/>
                <a:lumOff val="25000"/>
              </a:schemeClr>
            </a:solidFill>
          </c:spPr>
          <c:dLbls>
            <c:txPr>
              <a:bodyPr/>
              <a:lstStyle/>
              <a:p>
                <a:pPr>
                  <a:defRPr sz="1400" b="1" i="0"/>
                </a:pPr>
                <a:endParaRPr lang="fr-FR"/>
              </a:p>
            </c:txPr>
            <c:dLblPos val="outEnd"/>
            <c:showVal val="1"/>
          </c:dLbls>
          <c:cat>
            <c:strRef>
              <c:f>Blad2!$B$63:$C$70</c:f>
              <c:strCache>
                <c:ptCount val="8"/>
                <c:pt idx="0">
                  <c:v>Center</c:v>
                </c:pt>
                <c:pt idx="1">
                  <c:v>Liberals</c:v>
                </c:pt>
                <c:pt idx="2">
                  <c:v>Christdemocrats</c:v>
                </c:pt>
                <c:pt idx="3">
                  <c:v>Green</c:v>
                </c:pt>
                <c:pt idx="4">
                  <c:v>Moderates</c:v>
                </c:pt>
                <c:pt idx="5">
                  <c:v>Socialdemocrats</c:v>
                </c:pt>
                <c:pt idx="6">
                  <c:v>Left</c:v>
                </c:pt>
                <c:pt idx="7">
                  <c:v>Swedishdemocrats</c:v>
                </c:pt>
              </c:strCache>
            </c:strRef>
          </c:cat>
          <c:val>
            <c:numRef>
              <c:f>Blad2!$D$63:$D$70</c:f>
              <c:numCache>
                <c:formatCode>General</c:formatCode>
                <c:ptCount val="8"/>
                <c:pt idx="0">
                  <c:v>30</c:v>
                </c:pt>
                <c:pt idx="1">
                  <c:v>42</c:v>
                </c:pt>
                <c:pt idx="2">
                  <c:v>37</c:v>
                </c:pt>
                <c:pt idx="3">
                  <c:v>56</c:v>
                </c:pt>
                <c:pt idx="4">
                  <c:v>48</c:v>
                </c:pt>
                <c:pt idx="5">
                  <c:v>48</c:v>
                </c:pt>
                <c:pt idx="6">
                  <c:v>58</c:v>
                </c:pt>
                <c:pt idx="7">
                  <c:v>15</c:v>
                </c:pt>
              </c:numCache>
            </c:numRef>
          </c:val>
        </c:ser>
        <c:ser>
          <c:idx val="1"/>
          <c:order val="1"/>
          <c:tx>
            <c:strRef>
              <c:f>Blad2!$E$62</c:f>
              <c:strCache>
                <c:ptCount val="1"/>
                <c:pt idx="0">
                  <c:v>Men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</c:spPr>
          <c:dLbls>
            <c:txPr>
              <a:bodyPr/>
              <a:lstStyle/>
              <a:p>
                <a:pPr>
                  <a:defRPr sz="1400" b="1" i="0"/>
                </a:pPr>
                <a:endParaRPr lang="fr-FR"/>
              </a:p>
            </c:txPr>
            <c:dLblPos val="outEnd"/>
            <c:showVal val="1"/>
          </c:dLbls>
          <c:cat>
            <c:strRef>
              <c:f>Blad2!$B$63:$C$70</c:f>
              <c:strCache>
                <c:ptCount val="8"/>
                <c:pt idx="0">
                  <c:v>Center</c:v>
                </c:pt>
                <c:pt idx="1">
                  <c:v>Liberals</c:v>
                </c:pt>
                <c:pt idx="2">
                  <c:v>Christdemocrats</c:v>
                </c:pt>
                <c:pt idx="3">
                  <c:v>Green</c:v>
                </c:pt>
                <c:pt idx="4">
                  <c:v>Moderates</c:v>
                </c:pt>
                <c:pt idx="5">
                  <c:v>Socialdemocrats</c:v>
                </c:pt>
                <c:pt idx="6">
                  <c:v>Left</c:v>
                </c:pt>
                <c:pt idx="7">
                  <c:v>Swedishdemocrats</c:v>
                </c:pt>
              </c:strCache>
            </c:strRef>
          </c:cat>
          <c:val>
            <c:numRef>
              <c:f>Blad2!$E$63:$E$70</c:f>
              <c:numCache>
                <c:formatCode>General</c:formatCode>
                <c:ptCount val="8"/>
                <c:pt idx="0">
                  <c:v>70</c:v>
                </c:pt>
                <c:pt idx="1">
                  <c:v>58</c:v>
                </c:pt>
                <c:pt idx="2">
                  <c:v>63</c:v>
                </c:pt>
                <c:pt idx="3">
                  <c:v>44</c:v>
                </c:pt>
                <c:pt idx="4">
                  <c:v>52</c:v>
                </c:pt>
                <c:pt idx="5">
                  <c:v>52</c:v>
                </c:pt>
                <c:pt idx="6">
                  <c:v>42</c:v>
                </c:pt>
                <c:pt idx="7">
                  <c:v>85</c:v>
                </c:pt>
              </c:numCache>
            </c:numRef>
          </c:val>
        </c:ser>
        <c:dLbls>
          <c:showVal val="1"/>
        </c:dLbls>
        <c:axId val="49799552"/>
        <c:axId val="49801088"/>
      </c:barChart>
      <c:catAx>
        <c:axId val="49799552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/>
            </a:pPr>
            <a:endParaRPr lang="fr-FR"/>
          </a:p>
        </c:txPr>
        <c:crossAx val="49801088"/>
        <c:crosses val="autoZero"/>
        <c:auto val="1"/>
        <c:lblAlgn val="ctr"/>
        <c:lblOffset val="100"/>
      </c:catAx>
      <c:valAx>
        <c:axId val="49801088"/>
        <c:scaling>
          <c:orientation val="minMax"/>
        </c:scaling>
        <c:axPos val="l"/>
        <c:majorGridlines/>
        <c:numFmt formatCode="General" sourceLinked="1"/>
        <c:tickLblPos val="nextTo"/>
        <c:crossAx val="49799552"/>
        <c:crosses val="autoZero"/>
        <c:crossBetween val="between"/>
      </c:valAx>
    </c:plotArea>
    <c:legend>
      <c:legendPos val="r"/>
      <c:txPr>
        <a:bodyPr/>
        <a:lstStyle/>
        <a:p>
          <a:pPr>
            <a:defRPr sz="1400" b="1" i="0"/>
          </a:pPr>
          <a:endParaRPr lang="fr-FR"/>
        </a:p>
      </c:txPr>
    </c:legend>
    <c:plotVisOnly val="1"/>
    <c:dispBlanksAs val="gap"/>
  </c:chart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E2B35F54-872F-41D2-892B-9854D1D910B3}" type="datetimeFigureOut">
              <a:rPr lang="sv-SE"/>
              <a:pPr>
                <a:defRPr/>
              </a:pPr>
              <a:t>2013-01-25</a:t>
            </a:fld>
            <a:endParaRPr lang="en-GB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922A7B3B-813D-45F5-96F8-7E313B5674B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895FA1B9-9BA4-4251-ABBD-3F79BC23FED2}" type="datetimeFigureOut">
              <a:rPr lang="sv-SE"/>
              <a:pPr>
                <a:defRPr/>
              </a:pPr>
              <a:t>2013-01-25</a:t>
            </a:fld>
            <a:endParaRPr lang="en-GB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noProof="0" smtClean="0"/>
              <a:t>Klicka här för att ändra format på bakgrundstexten</a:t>
            </a:r>
          </a:p>
          <a:p>
            <a:pPr lvl="1"/>
            <a:r>
              <a:rPr lang="sv-SE" noProof="0" smtClean="0"/>
              <a:t>Nivå två</a:t>
            </a:r>
          </a:p>
          <a:p>
            <a:pPr lvl="2"/>
            <a:r>
              <a:rPr lang="sv-SE" noProof="0" smtClean="0"/>
              <a:t>Nivå tre</a:t>
            </a:r>
          </a:p>
          <a:p>
            <a:pPr lvl="3"/>
            <a:r>
              <a:rPr lang="sv-SE" noProof="0" smtClean="0"/>
              <a:t>Nivå fyra</a:t>
            </a:r>
          </a:p>
          <a:p>
            <a:pPr lvl="4"/>
            <a:r>
              <a:rPr lang="sv-SE" noProof="0" smtClean="0"/>
              <a:t>Nivå fem</a:t>
            </a:r>
            <a:endParaRPr lang="en-GB" noProof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F441560D-413C-4963-B2FF-C93CA2EDFD2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Platshållare för bildobjekt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Platshållare för anteckninga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smtClean="0"/>
          </a:p>
        </p:txBody>
      </p:sp>
      <p:sp>
        <p:nvSpPr>
          <p:cNvPr id="43012" name="Platshållare för bildnumm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1826DC4-0154-493D-932D-FC097431BDD8}" type="slidenum">
              <a:rPr lang="sv-SE" sz="1200">
                <a:ea typeface="ＭＳ Ｐゴシック" pitchFamily="34" charset="-128"/>
              </a:rPr>
              <a:pPr algn="r"/>
              <a:t>2</a:t>
            </a:fld>
            <a:endParaRPr lang="sv-SE" sz="120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Platshållare för bildobjekt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Platshållare för anteckninga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smtClean="0"/>
          </a:p>
        </p:txBody>
      </p:sp>
      <p:sp>
        <p:nvSpPr>
          <p:cNvPr id="45060" name="Platshållare för bildnumm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D4BED09-916A-42B1-B9A3-7948B9246C91}" type="slidenum">
              <a:rPr lang="en-US" sz="1200">
                <a:ea typeface="ＭＳ Ｐゴシック" pitchFamily="34" charset="-128"/>
              </a:rPr>
              <a:pPr algn="r"/>
              <a:t>3</a:t>
            </a:fld>
            <a:endParaRPr lang="en-US" sz="120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Platshållare för bildobjekt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Platshållare för anteckninga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  <p:sp>
        <p:nvSpPr>
          <p:cNvPr id="22531" name="Platshållare för bild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13F43DF-E9AF-4AB7-806A-8398356584E1}" type="slidenum">
              <a:rPr lang="en-GB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GB"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Platshållare för bildobjekt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Platshållare för anteckninga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  <p:sp>
        <p:nvSpPr>
          <p:cNvPr id="29699" name="Platshållare för bild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B04CB1D-1D7A-4FFD-8F38-52E6B615995B}" type="slidenum">
              <a:rPr lang="en-GB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GB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1328738" y="1295400"/>
            <a:ext cx="6486525" cy="3152775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>
            <a:normAutofit/>
          </a:bodyPr>
          <a:lstStyle/>
          <a:p>
            <a:pPr defTabSz="914400" fontAlgn="auto">
              <a:spcBef>
                <a:spcPts val="20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/>
            </a:pPr>
            <a:endParaRPr sz="320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rtlCol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mtClean="0"/>
              <a:t>Klicka här för att ändra format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EF35EC-1F4D-4425-AF9B-2427CB653501}" type="datetimeFigureOut">
              <a:rPr lang="sv-SE"/>
              <a:pPr>
                <a:defRPr/>
              </a:pPr>
              <a:t>2013-01-25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7C5813-CD92-4FB5-9F1E-053DB110742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/>
          <a:lstStyle>
            <a:lvl1pPr algn="ctr">
              <a:defRPr sz="3600" b="0"/>
            </a:lvl1pPr>
          </a:lstStyle>
          <a:p>
            <a:r>
              <a:rPr lang="sv-SE" smtClean="0"/>
              <a:t>Klicka här för att ändra format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sv-SE" noProof="0" smtClean="0"/>
              <a:t>Dra bilden till platshållaren eller klicka på ikonen för att lägga till den</a:t>
            </a:r>
            <a:endParaRPr noProof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9EC639-5CC1-4985-9438-580646AE6D0F}" type="datetimeFigureOut">
              <a:rPr lang="sv-SE"/>
              <a:pPr>
                <a:defRPr/>
              </a:pPr>
              <a:t>2013-01-25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8F6AB7-462C-41C1-88A3-720B3F1F231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36ECA9-2454-4AE6-81A0-8917DAB09F28}" type="datetimeFigureOut">
              <a:rPr lang="sv-SE"/>
              <a:pPr>
                <a:defRPr/>
              </a:pPr>
              <a:t>2013-01-25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86E343-C2EC-4E21-A806-7CC28AEF57C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2DE02C-47C4-4A9B-8A92-E474280EE1E7}" type="datetimeFigureOut">
              <a:rPr lang="sv-SE"/>
              <a:pPr>
                <a:defRPr/>
              </a:pPr>
              <a:t>2013-01-25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778DF6-E1C4-41D6-BA02-00A1086BE17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C8F678-BE09-448F-A040-5DD3097E01AA}" type="datetimeFigureOut">
              <a:rPr lang="sv-SE"/>
              <a:pPr>
                <a:defRPr/>
              </a:pPr>
              <a:t>2013-01-25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CD92BC-8908-4E77-ABBC-74D2D6E8079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ubrikbild med bild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sv-SE" noProof="0" smtClean="0"/>
              <a:t>Dra bilden till platshållaren eller klicka på ikonen för att lägga till den</a:t>
            </a:r>
            <a:endParaRPr noProof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10719E-05FF-46F7-8778-8E72C1402486}" type="datetimeFigureOut">
              <a:rPr lang="sv-SE"/>
              <a:pPr>
                <a:defRPr/>
              </a:pPr>
              <a:t>2013-01-25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5E36DA-2C8C-4293-8F6A-B9FBF89E18A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/>
          <a:lstStyle>
            <a:lvl1pPr algn="ctr">
              <a:defRPr sz="4600" b="0" cap="none" baseline="0"/>
            </a:lvl1pPr>
          </a:lstStyle>
          <a:p>
            <a:r>
              <a:rPr lang="sv-SE" smtClean="0"/>
              <a:t>Klicka här för att ändra format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5667D2-097B-405F-82F4-78FF156E8D3F}" type="datetimeFigureOut">
              <a:rPr lang="sv-SE"/>
              <a:pPr>
                <a:defRPr/>
              </a:pPr>
              <a:t>2013-01-25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1FBD7A-49CC-48C1-81AB-CFD91A45180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FC23E0-A23F-4E95-BEBF-A15EA6BB7E4C}" type="datetimeFigureOut">
              <a:rPr lang="sv-SE"/>
              <a:pPr>
                <a:defRPr/>
              </a:pPr>
              <a:t>2013-01-25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7D070D-F50F-43C8-94A2-FD813F8CF37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5D54B-4763-4360-8A30-549DA5DE8466}" type="datetimeFigureOut">
              <a:rPr lang="sv-SE"/>
              <a:pPr>
                <a:defRPr/>
              </a:pPr>
              <a:t>2013-01-25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5CE77C-DF96-476B-84E2-8831EFA2272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FAEEEA-C28E-4532-BD1D-F6C9FA6B9775}" type="datetimeFigureOut">
              <a:rPr lang="sv-SE"/>
              <a:pPr>
                <a:defRPr/>
              </a:pPr>
              <a:t>2013-01-25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6FB052-3A4C-490D-B00E-6AED3D4B3AE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B1D35A-FD0F-40CB-B42D-D8A16AF7FE5C}" type="datetimeFigureOut">
              <a:rPr lang="sv-SE"/>
              <a:pPr>
                <a:defRPr/>
              </a:pPr>
              <a:t>2013-01-25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255FC9-DAE2-4B5D-A560-540EB993C9F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/>
          <a:lstStyle>
            <a:lvl1pPr algn="ctr">
              <a:defRPr sz="3600" b="0"/>
            </a:lvl1pPr>
          </a:lstStyle>
          <a:p>
            <a:r>
              <a:rPr lang="sv-SE" smtClean="0"/>
              <a:t>Klicka här för att ändra format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235686-292E-4500-B466-BC8BDF445E7D}" type="datetimeFigureOut">
              <a:rPr lang="sv-SE"/>
              <a:pPr>
                <a:defRPr/>
              </a:pPr>
              <a:t>2013-01-25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023C6A-FF4C-48D3-8662-AC0B3CA3979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549275" y="107950"/>
            <a:ext cx="8042275" cy="133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Klicka här för att ändra format</a:t>
            </a:r>
            <a:endParaRPr lang="fr-FR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49275" y="1600200"/>
            <a:ext cx="804227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fr-FR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275" y="62753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19EA9B5-178D-4BC9-9ED4-72971D3BE895}" type="datetimeFigureOut">
              <a:rPr lang="sv-SE"/>
              <a:pPr>
                <a:defRPr/>
              </a:pPr>
              <a:t>2013-01-25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5113" y="6275388"/>
            <a:ext cx="48402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813" y="627538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3600" smtClean="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CD21AEC-44B7-4452-B747-7D497A4AC27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2" r:id="rId2"/>
    <p:sldLayoutId id="2147483671" r:id="rId3"/>
    <p:sldLayoutId id="2147483670" r:id="rId4"/>
    <p:sldLayoutId id="2147483669" r:id="rId5"/>
    <p:sldLayoutId id="2147483668" r:id="rId6"/>
    <p:sldLayoutId id="2147483667" r:id="rId7"/>
    <p:sldLayoutId id="2147483666" r:id="rId8"/>
    <p:sldLayoutId id="2147483665" r:id="rId9"/>
    <p:sldLayoutId id="2147483664" r:id="rId10"/>
    <p:sldLayoutId id="2147483663" r:id="rId11"/>
    <p:sldLayoutId id="2147483662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/>
        </a:defRPr>
      </a:lvl2pPr>
      <a:lvl3pPr algn="ctr" rtl="0" fontAlgn="base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/>
        </a:defRPr>
      </a:lvl3pPr>
      <a:lvl4pPr algn="ctr" rtl="0" fontAlgn="base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/>
        </a:defRPr>
      </a:lvl4pPr>
      <a:lvl5pPr algn="ctr" rtl="0" fontAlgn="base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/>
        </a:defRPr>
      </a:lvl5pPr>
      <a:lvl6pPr marL="457200" algn="ctr" rtl="0" fontAlgn="base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/>
        </a:defRPr>
      </a:lvl6pPr>
      <a:lvl7pPr marL="914400" algn="ctr" rtl="0" fontAlgn="base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/>
        </a:defRPr>
      </a:lvl7pPr>
      <a:lvl8pPr marL="1371600" algn="ctr" rtl="0" fontAlgn="base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/>
        </a:defRPr>
      </a:lvl8pPr>
      <a:lvl9pPr marL="1828800" algn="ctr" rtl="0" fontAlgn="base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/>
        </a:defRPr>
      </a:lvl9pPr>
    </p:titleStyle>
    <p:bodyStyle>
      <a:lvl1pPr marL="349250" indent="-349250" algn="l" rtl="0" fontAlgn="base">
        <a:spcBef>
          <a:spcPts val="2000"/>
        </a:spcBef>
        <a:spcAft>
          <a:spcPct val="0"/>
        </a:spcAft>
        <a:buClr>
          <a:srgbClr val="6FB7D7"/>
        </a:buClr>
        <a:buSzPct val="110000"/>
        <a:buFont typeface="Wingdings 2" pitchFamily="18" charset="2"/>
        <a:buChar char=""/>
        <a:defRPr sz="2400" kern="1200">
          <a:solidFill>
            <a:srgbClr val="595959"/>
          </a:solidFill>
          <a:latin typeface="+mn-lt"/>
          <a:ea typeface="+mn-ea"/>
          <a:cs typeface="+mn-cs"/>
        </a:defRPr>
      </a:lvl1pPr>
      <a:lvl2pPr marL="685800" indent="-336550" algn="l" rtl="0" fontAlgn="base">
        <a:spcBef>
          <a:spcPts val="600"/>
        </a:spcBef>
        <a:spcAft>
          <a:spcPct val="0"/>
        </a:spcAft>
        <a:buClr>
          <a:srgbClr val="215D77"/>
        </a:buClr>
        <a:buSzPct val="110000"/>
        <a:buFont typeface="Wingdings 2" pitchFamily="18" charset="2"/>
        <a:buChar char=""/>
        <a:defRPr sz="2200" kern="1200">
          <a:solidFill>
            <a:srgbClr val="595959"/>
          </a:solidFill>
          <a:latin typeface="+mn-lt"/>
          <a:ea typeface="+mn-ea"/>
          <a:cs typeface="+mn-cs"/>
        </a:defRPr>
      </a:lvl2pPr>
      <a:lvl3pPr marL="968375" indent="-282575" algn="l" rtl="0" fontAlgn="base">
        <a:spcBef>
          <a:spcPts val="600"/>
        </a:spcBef>
        <a:spcAft>
          <a:spcPct val="0"/>
        </a:spcAft>
        <a:buClr>
          <a:srgbClr val="6FB7D7"/>
        </a:buClr>
        <a:buSzPct val="110000"/>
        <a:buFont typeface="Wingdings 2" pitchFamily="18" charset="2"/>
        <a:buChar char=""/>
        <a:defRPr sz="2000" kern="1200">
          <a:solidFill>
            <a:srgbClr val="595959"/>
          </a:solidFill>
          <a:latin typeface="+mn-lt"/>
          <a:ea typeface="+mn-ea"/>
          <a:cs typeface="+mn-cs"/>
        </a:defRPr>
      </a:lvl3pPr>
      <a:lvl4pPr marL="1263650" indent="-295275" algn="l" rtl="0" fontAlgn="base">
        <a:spcBef>
          <a:spcPts val="600"/>
        </a:spcBef>
        <a:spcAft>
          <a:spcPct val="0"/>
        </a:spcAft>
        <a:buClr>
          <a:srgbClr val="215D77"/>
        </a:buClr>
        <a:buSzPct val="110000"/>
        <a:buFont typeface="Wingdings 2" pitchFamily="18" charset="2"/>
        <a:buChar char=""/>
        <a:defRPr kern="1200">
          <a:solidFill>
            <a:srgbClr val="595959"/>
          </a:solidFill>
          <a:latin typeface="+mn-lt"/>
          <a:ea typeface="+mn-ea"/>
          <a:cs typeface="+mn-cs"/>
        </a:defRPr>
      </a:lvl4pPr>
      <a:lvl5pPr marL="1546225" indent="-282575" algn="l" rtl="0" fontAlgn="base">
        <a:spcBef>
          <a:spcPts val="600"/>
        </a:spcBef>
        <a:spcAft>
          <a:spcPct val="0"/>
        </a:spcAft>
        <a:buClr>
          <a:srgbClr val="6FB7D7"/>
        </a:buClr>
        <a:buSzPct val="110000"/>
        <a:buFont typeface="Wingdings 2" pitchFamily="18" charset="2"/>
        <a:buChar char=""/>
        <a:defRPr kern="1200">
          <a:solidFill>
            <a:srgbClr val="595959"/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322388" y="1524000"/>
            <a:ext cx="6499225" cy="172561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GB" dirty="0" smtClean="0"/>
              <a:t>Liberal Women</a:t>
            </a:r>
            <a:endParaRPr lang="en-GB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22388" y="3298825"/>
            <a:ext cx="6499225" cy="91757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GB" dirty="0" smtClean="0"/>
              <a:t>Sweden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dirty="0" smtClean="0"/>
              <a:t>Bonnie </a:t>
            </a:r>
            <a:r>
              <a:rPr lang="en-GB" dirty="0" err="1" smtClean="0"/>
              <a:t>Bernström</a:t>
            </a:r>
            <a:endParaRPr lang="en-GB" dirty="0"/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02338" y="303213"/>
            <a:ext cx="2808287" cy="190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/>
          <p:cNvSpPr txBox="1">
            <a:spLocks noChangeArrowheads="1"/>
          </p:cNvSpPr>
          <p:nvPr/>
        </p:nvSpPr>
        <p:spPr bwMode="auto">
          <a:xfrm>
            <a:off x="550863" y="506413"/>
            <a:ext cx="7854950" cy="60007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b="1" u="sng" dirty="0" smtClean="0">
                <a:solidFill>
                  <a:srgbClr val="382971"/>
                </a:solidFill>
                <a:latin typeface="Calibri" charset="0"/>
              </a:rPr>
              <a:t>Liberal Women – actions</a:t>
            </a:r>
            <a:endParaRPr lang="en-GB" sz="4000" b="1" u="sng" dirty="0">
              <a:solidFill>
                <a:srgbClr val="382971"/>
              </a:solidFill>
              <a:latin typeface="Calibri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 smtClean="0">
                <a:solidFill>
                  <a:srgbClr val="382971"/>
                </a:solidFill>
                <a:latin typeface="Calibri" charset="0"/>
              </a:rPr>
              <a:t>One yearly big national conference or congress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 smtClean="0">
                <a:solidFill>
                  <a:srgbClr val="382971"/>
                </a:solidFill>
                <a:latin typeface="Calibri" charset="0"/>
              </a:rPr>
              <a:t>Monthly regional meetings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 smtClean="0">
                <a:solidFill>
                  <a:srgbClr val="382971"/>
                </a:solidFill>
                <a:latin typeface="Calibri" charset="0"/>
              </a:rPr>
              <a:t>Organizing actual demonstrations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 smtClean="0">
                <a:solidFill>
                  <a:srgbClr val="382971"/>
                </a:solidFill>
                <a:latin typeface="Calibri" charset="0"/>
              </a:rPr>
              <a:t>Publishing articles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 smtClean="0">
                <a:solidFill>
                  <a:srgbClr val="382971"/>
                </a:solidFill>
                <a:latin typeface="Calibri" charset="0"/>
              </a:rPr>
              <a:t>Organising internet campaigns 6-8 times per year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 smtClean="0">
                <a:solidFill>
                  <a:srgbClr val="382971"/>
                </a:solidFill>
                <a:latin typeface="Calibri" charset="0"/>
              </a:rPr>
              <a:t>Participating actively in the promotion of politics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>
                <a:solidFill>
                  <a:srgbClr val="382971"/>
                </a:solidFill>
                <a:latin typeface="Calibri" charset="0"/>
              </a:rPr>
              <a:t>w</a:t>
            </a:r>
            <a:r>
              <a:rPr lang="en-GB" sz="2800" b="1" dirty="0" smtClean="0">
                <a:solidFill>
                  <a:srgbClr val="382971"/>
                </a:solidFill>
                <a:latin typeface="Calibri" charset="0"/>
              </a:rPr>
              <a:t>ithin the party.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 smtClean="0">
                <a:solidFill>
                  <a:srgbClr val="382971"/>
                </a:solidFill>
                <a:latin typeface="Calibri" charset="0"/>
              </a:rPr>
              <a:t>Cooperation cross border with other women’s NGO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 smtClean="0">
                <a:solidFill>
                  <a:srgbClr val="382971"/>
                </a:solidFill>
                <a:latin typeface="Calibri" charset="0"/>
              </a:rPr>
              <a:t>Board meetings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 smtClean="0">
                <a:solidFill>
                  <a:srgbClr val="382971"/>
                </a:solidFill>
                <a:latin typeface="Calibri" charset="0"/>
              </a:rPr>
              <a:t>Yearly conferences for local chairs</a:t>
            </a:r>
            <a:endParaRPr lang="en-GB" sz="2800" b="1" dirty="0">
              <a:solidFill>
                <a:srgbClr val="382971"/>
              </a:solidFill>
              <a:latin typeface="Calibri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2800" b="1" dirty="0" smtClean="0">
              <a:solidFill>
                <a:srgbClr val="382971"/>
              </a:solidFill>
              <a:latin typeface="Calibri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600" dirty="0" smtClean="0">
              <a:solidFill>
                <a:srgbClr val="253D75"/>
              </a:solidFill>
              <a:latin typeface="Calibri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ruta 1"/>
          <p:cNvSpPr txBox="1">
            <a:spLocks noChangeArrowheads="1"/>
          </p:cNvSpPr>
          <p:nvPr/>
        </p:nvSpPr>
        <p:spPr bwMode="auto">
          <a:xfrm>
            <a:off x="812800" y="914400"/>
            <a:ext cx="7823200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v-SE" sz="3600">
                <a:latin typeface="Calibri" pitchFamily="34" charset="0"/>
                <a:ea typeface="ＭＳ Ｐゴシック" pitchFamily="34" charset="-128"/>
              </a:rPr>
              <a:t>Tre skäl för att vara medlem i Liberala Kvinnor:</a:t>
            </a:r>
          </a:p>
          <a:p>
            <a:endParaRPr lang="sv-SE" sz="3600">
              <a:latin typeface="Calibri" pitchFamily="34" charset="0"/>
              <a:ea typeface="ＭＳ Ｐゴシック" pitchFamily="34" charset="-128"/>
            </a:endParaRPr>
          </a:p>
          <a:p>
            <a:pPr algn="ctr"/>
            <a:r>
              <a:rPr lang="sv-SE" sz="3600" b="1">
                <a:latin typeface="Calibri" pitchFamily="34" charset="0"/>
                <a:ea typeface="ＭＳ Ｐゴシック" pitchFamily="34" charset="-128"/>
              </a:rPr>
              <a:t>Festligt!</a:t>
            </a:r>
          </a:p>
          <a:p>
            <a:pPr algn="ctr"/>
            <a:r>
              <a:rPr lang="sv-SE" sz="3600" b="1">
                <a:latin typeface="Calibri" pitchFamily="34" charset="0"/>
                <a:ea typeface="ＭＳ Ｐゴシック" pitchFamily="34" charset="-128"/>
              </a:rPr>
              <a:t>Feministiskt</a:t>
            </a:r>
          </a:p>
          <a:p>
            <a:pPr algn="ctr"/>
            <a:r>
              <a:rPr lang="sv-SE" sz="3600" b="1">
                <a:latin typeface="Calibri" pitchFamily="34" charset="0"/>
                <a:ea typeface="ＭＳ Ｐゴシック" pitchFamily="34" charset="-128"/>
              </a:rPr>
              <a:t>Framtid!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ruta 1"/>
          <p:cNvSpPr txBox="1">
            <a:spLocks noChangeArrowheads="1"/>
          </p:cNvSpPr>
          <p:nvPr/>
        </p:nvSpPr>
        <p:spPr bwMode="auto">
          <a:xfrm>
            <a:off x="812800" y="914400"/>
            <a:ext cx="78232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v-SE" sz="3600">
                <a:latin typeface="Calibri" pitchFamily="34" charset="0"/>
                <a:ea typeface="ＭＳ Ｐゴシック" pitchFamily="34" charset="-128"/>
              </a:rPr>
              <a:t>Three F-reasons to be a member</a:t>
            </a:r>
          </a:p>
          <a:p>
            <a:r>
              <a:rPr lang="sv-SE" sz="3600">
                <a:latin typeface="Calibri" pitchFamily="34" charset="0"/>
                <a:ea typeface="ＭＳ Ｐゴシック" pitchFamily="34" charset="-128"/>
              </a:rPr>
              <a:t>of Liberal Women:</a:t>
            </a:r>
          </a:p>
          <a:p>
            <a:endParaRPr lang="sv-SE" sz="3600">
              <a:latin typeface="Calibri" pitchFamily="34" charset="0"/>
              <a:ea typeface="ＭＳ Ｐゴシック" pitchFamily="34" charset="-128"/>
            </a:endParaRPr>
          </a:p>
          <a:p>
            <a:pPr algn="ctr"/>
            <a:r>
              <a:rPr lang="sv-SE" sz="4000" b="1">
                <a:latin typeface="Calibri" pitchFamily="34" charset="0"/>
                <a:ea typeface="ＭＳ Ｐゴシック" pitchFamily="34" charset="-128"/>
              </a:rPr>
              <a:t>Festival!</a:t>
            </a:r>
          </a:p>
          <a:p>
            <a:pPr algn="ctr"/>
            <a:r>
              <a:rPr lang="sv-SE" sz="4000" b="1">
                <a:latin typeface="Calibri" pitchFamily="34" charset="0"/>
                <a:ea typeface="ＭＳ Ｐゴシック" pitchFamily="34" charset="-128"/>
              </a:rPr>
              <a:t>Feminism!</a:t>
            </a:r>
          </a:p>
          <a:p>
            <a:pPr algn="ctr"/>
            <a:r>
              <a:rPr lang="sv-SE" sz="4000" b="1">
                <a:latin typeface="Calibri" pitchFamily="34" charset="0"/>
                <a:ea typeface="ＭＳ Ｐゴシック" pitchFamily="34" charset="-128"/>
              </a:rPr>
              <a:t>Future!</a:t>
            </a:r>
          </a:p>
          <a:p>
            <a:pPr algn="ctr"/>
            <a:endParaRPr lang="sv-SE" sz="3600" b="1">
              <a:latin typeface="Calibri" pitchFamily="34" charset="0"/>
              <a:ea typeface="ＭＳ Ｐゴシック" pitchFamily="34" charset="-128"/>
            </a:endParaRPr>
          </a:p>
          <a:p>
            <a:pPr algn="ctr"/>
            <a:endParaRPr lang="sv-SE" sz="3600" b="1">
              <a:latin typeface="Calibri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ruta 3"/>
          <p:cNvSpPr txBox="1">
            <a:spLocks noChangeArrowheads="1"/>
          </p:cNvSpPr>
          <p:nvPr/>
        </p:nvSpPr>
        <p:spPr bwMode="auto">
          <a:xfrm>
            <a:off x="485775" y="1830388"/>
            <a:ext cx="788035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1" u="sng">
                <a:latin typeface="Courier"/>
                <a:ea typeface="Courier"/>
                <a:cs typeface="Courier"/>
              </a:rPr>
              <a:t>Question nr 1:</a:t>
            </a:r>
          </a:p>
          <a:p>
            <a:r>
              <a:rPr lang="en-GB" sz="2000" b="1">
                <a:latin typeface="Courier"/>
                <a:ea typeface="Courier"/>
                <a:cs typeface="Courier"/>
              </a:rPr>
              <a:t>Women as elected in national parliament, regional, </a:t>
            </a:r>
          </a:p>
          <a:p>
            <a:r>
              <a:rPr lang="en-GB" sz="2000" b="1">
                <a:latin typeface="Courier"/>
                <a:ea typeface="Courier"/>
                <a:cs typeface="Courier"/>
              </a:rPr>
              <a:t>local assemblies. </a:t>
            </a:r>
            <a:endParaRPr lang="en-GB" sz="2000">
              <a:latin typeface="News Gothic M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ruta 3"/>
          <p:cNvSpPr txBox="1">
            <a:spLocks noChangeArrowheads="1"/>
          </p:cNvSpPr>
          <p:nvPr/>
        </p:nvSpPr>
        <p:spPr bwMode="auto">
          <a:xfrm>
            <a:off x="403225" y="1846263"/>
            <a:ext cx="7958138" cy="329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latin typeface="News Gothic MT"/>
              </a:rPr>
              <a:t>The Swedish results of the EU-election in 2009</a:t>
            </a:r>
          </a:p>
          <a:p>
            <a:endParaRPr lang="en-GB" sz="2400" b="1">
              <a:latin typeface="News Gothic MT"/>
            </a:endParaRPr>
          </a:p>
          <a:p>
            <a:r>
              <a:rPr lang="en-GB" sz="2000" b="1">
                <a:latin typeface="News Gothic MT"/>
              </a:rPr>
              <a:t>By 20 elected candidates, 11 were women and 9 men.</a:t>
            </a:r>
          </a:p>
          <a:p>
            <a:r>
              <a:rPr lang="en-GB" sz="2000" b="1">
                <a:latin typeface="News Gothic MT"/>
              </a:rPr>
              <a:t>By 13 candidates elected by preference votes </a:t>
            </a:r>
          </a:p>
          <a:p>
            <a:r>
              <a:rPr lang="en-GB" sz="2000" b="1">
                <a:latin typeface="News Gothic MT"/>
              </a:rPr>
              <a:t>– 7 were women and 6 were men. </a:t>
            </a:r>
          </a:p>
          <a:p>
            <a:r>
              <a:rPr lang="en-GB" sz="2000" b="1">
                <a:latin typeface="News Gothic MT"/>
              </a:rPr>
              <a:t>60% of all voters made a preference vote.</a:t>
            </a:r>
          </a:p>
          <a:p>
            <a:r>
              <a:rPr lang="en-GB" sz="2000" b="1">
                <a:latin typeface="News Gothic MT"/>
              </a:rPr>
              <a:t>Two elected women were under 30 years old. </a:t>
            </a:r>
          </a:p>
          <a:p>
            <a:r>
              <a:rPr lang="en-GB" sz="2000" b="1">
                <a:latin typeface="News Gothic MT"/>
              </a:rPr>
              <a:t>Slightly more than 20% of all candidates were under 30 years.</a:t>
            </a:r>
          </a:p>
          <a:p>
            <a:r>
              <a:rPr lang="en-GB" sz="2000" b="1">
                <a:latin typeface="News Gothic MT"/>
              </a:rPr>
              <a:t>About 20% of all voters were under 30 years.</a:t>
            </a:r>
          </a:p>
          <a:p>
            <a:endParaRPr lang="en-GB" sz="2000" b="1">
              <a:latin typeface="News Gothic M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ruta 1"/>
          <p:cNvSpPr txBox="1">
            <a:spLocks noChangeArrowheads="1"/>
          </p:cNvSpPr>
          <p:nvPr/>
        </p:nvSpPr>
        <p:spPr bwMode="auto">
          <a:xfrm>
            <a:off x="747713" y="1882775"/>
            <a:ext cx="7545387" cy="313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GB" b="1">
              <a:latin typeface="News Gothic MT"/>
            </a:endParaRPr>
          </a:p>
          <a:p>
            <a:r>
              <a:rPr lang="en-GB" sz="2400" b="1">
                <a:latin typeface="News Gothic MT"/>
              </a:rPr>
              <a:t>Preference voting in the EU-election 2009</a:t>
            </a:r>
          </a:p>
          <a:p>
            <a:endParaRPr lang="en-GB" b="1">
              <a:latin typeface="News Gothic MT"/>
            </a:endParaRPr>
          </a:p>
          <a:p>
            <a:r>
              <a:rPr lang="en-GB" sz="2000" b="1">
                <a:latin typeface="Cambria" pitchFamily="18" charset="0"/>
              </a:rPr>
              <a:t>The one who had most preference votes was a women. She had </a:t>
            </a:r>
          </a:p>
          <a:p>
            <a:r>
              <a:rPr lang="en-GB" sz="2000" b="1">
                <a:latin typeface="Cambria" pitchFamily="18" charset="0"/>
              </a:rPr>
              <a:t>221489 pref votes. </a:t>
            </a:r>
          </a:p>
          <a:p>
            <a:endParaRPr lang="en-GB" sz="2000" b="1">
              <a:latin typeface="Cambria" pitchFamily="18" charset="0"/>
            </a:endParaRPr>
          </a:p>
          <a:p>
            <a:r>
              <a:rPr lang="en-GB" sz="2000" b="1">
                <a:latin typeface="Cambria" pitchFamily="18" charset="0"/>
              </a:rPr>
              <a:t>Number two was as well a women with 173894 pref votes. </a:t>
            </a:r>
          </a:p>
          <a:p>
            <a:endParaRPr lang="en-GB" sz="2000" b="1">
              <a:latin typeface="Cambria" pitchFamily="18" charset="0"/>
            </a:endParaRPr>
          </a:p>
          <a:p>
            <a:r>
              <a:rPr lang="en-GB" sz="2000" b="1">
                <a:latin typeface="Cambria" pitchFamily="18" charset="0"/>
              </a:rPr>
              <a:t>Number three was a man with 90505 pref votes</a:t>
            </a:r>
          </a:p>
          <a:p>
            <a:endParaRPr lang="en-GB">
              <a:latin typeface="News Gothic M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ruta 1"/>
          <p:cNvSpPr txBox="1">
            <a:spLocks noChangeArrowheads="1"/>
          </p:cNvSpPr>
          <p:nvPr/>
        </p:nvSpPr>
        <p:spPr bwMode="auto">
          <a:xfrm>
            <a:off x="2849563" y="2555875"/>
            <a:ext cx="3900487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800" b="1">
                <a:latin typeface="News Gothic MT"/>
              </a:rPr>
              <a:t>Swedish government:</a:t>
            </a:r>
          </a:p>
          <a:p>
            <a:r>
              <a:rPr lang="en-GB" sz="2800" b="1">
                <a:latin typeface="News Gothic MT"/>
              </a:rPr>
              <a:t>13 women</a:t>
            </a:r>
          </a:p>
          <a:p>
            <a:r>
              <a:rPr lang="en-GB" sz="2800" b="1">
                <a:latin typeface="News Gothic MT"/>
              </a:rPr>
              <a:t>11 men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>
            <a:graphicFrameLocks/>
          </p:cNvGraphicFramePr>
          <p:nvPr/>
        </p:nvGraphicFramePr>
        <p:xfrm>
          <a:off x="283882" y="254000"/>
          <a:ext cx="8650942" cy="6245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1506" name="textruta 2"/>
          <p:cNvSpPr txBox="1">
            <a:spLocks noChangeArrowheads="1"/>
          </p:cNvSpPr>
          <p:nvPr/>
        </p:nvSpPr>
        <p:spPr bwMode="auto">
          <a:xfrm>
            <a:off x="4651375" y="463550"/>
            <a:ext cx="3148013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b="1">
                <a:latin typeface="News Gothic MT"/>
              </a:rPr>
              <a:t>Parliament – elected 2010</a:t>
            </a:r>
          </a:p>
          <a:p>
            <a:pPr algn="ctr"/>
            <a:r>
              <a:rPr lang="en-GB" b="1">
                <a:latin typeface="News Gothic MT"/>
              </a:rPr>
              <a:t>Gender division by age</a:t>
            </a:r>
          </a:p>
          <a:p>
            <a:pPr algn="ctr"/>
            <a:r>
              <a:rPr lang="en-GB" sz="1400">
                <a:latin typeface="News Gothic MT"/>
              </a:rPr>
              <a:t>Source: SCB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>
            <a:graphicFrameLocks/>
          </p:cNvGraphicFramePr>
          <p:nvPr/>
        </p:nvGraphicFramePr>
        <p:xfrm>
          <a:off x="1405218" y="663388"/>
          <a:ext cx="6273800" cy="55073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>
            <a:graphicFrameLocks/>
          </p:cNvGraphicFramePr>
          <p:nvPr/>
        </p:nvGraphicFramePr>
        <p:xfrm>
          <a:off x="418353" y="672353"/>
          <a:ext cx="8382000" cy="58569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Bonnie\Documents\Swedesurve\Gävle sept 08\EU 195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765175"/>
            <a:ext cx="8207375" cy="532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ruta 4"/>
          <p:cNvSpPr txBox="1"/>
          <p:nvPr/>
        </p:nvSpPr>
        <p:spPr>
          <a:xfrm>
            <a:off x="3857625" y="6215063"/>
            <a:ext cx="3143250" cy="396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v-SE" sz="2000" b="1" u="sng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ＭＳ Ｐゴシック" pitchFamily="34" charset="-128"/>
                <a:cs typeface="+mn-cs"/>
              </a:rPr>
              <a:t>Rom</a:t>
            </a:r>
            <a:r>
              <a:rPr lang="ru-RU" sz="2000" b="1" u="sng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ＭＳ Ｐゴシック" pitchFamily="34" charset="-128"/>
                <a:cs typeface="+mn-cs"/>
              </a:rPr>
              <a:t> </a:t>
            </a:r>
            <a:r>
              <a:rPr lang="sv-SE" sz="2000" b="1" u="sng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ＭＳ Ｐゴシック" pitchFamily="34" charset="-128"/>
                <a:cs typeface="+mn-cs"/>
              </a:rPr>
              <a:t>1957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>
            <a:graphicFrameLocks/>
          </p:cNvGraphicFramePr>
          <p:nvPr/>
        </p:nvGraphicFramePr>
        <p:xfrm>
          <a:off x="836706" y="672353"/>
          <a:ext cx="7575176" cy="54236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>
            <a:graphicFrameLocks/>
          </p:cNvGraphicFramePr>
          <p:nvPr/>
        </p:nvGraphicFramePr>
        <p:xfrm>
          <a:off x="657412" y="612588"/>
          <a:ext cx="7769412" cy="58121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>
            <a:graphicFrameLocks/>
          </p:cNvGraphicFramePr>
          <p:nvPr/>
        </p:nvGraphicFramePr>
        <p:xfrm>
          <a:off x="717175" y="373529"/>
          <a:ext cx="8038353" cy="60212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ruta 3"/>
          <p:cNvSpPr txBox="1">
            <a:spLocks noChangeArrowheads="1"/>
          </p:cNvSpPr>
          <p:nvPr/>
        </p:nvSpPr>
        <p:spPr bwMode="auto">
          <a:xfrm>
            <a:off x="39688" y="792163"/>
            <a:ext cx="9104312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3200" b="1" u="sng">
                <a:latin typeface="News Gothic MT"/>
              </a:rPr>
              <a:t>Conclusions:</a:t>
            </a:r>
          </a:p>
          <a:p>
            <a:r>
              <a:rPr lang="en-GB" sz="3200">
                <a:latin typeface="News Gothic MT"/>
              </a:rPr>
              <a:t>The proportion of women elected is bigger </a:t>
            </a:r>
          </a:p>
          <a:p>
            <a:r>
              <a:rPr lang="en-GB" sz="3200">
                <a:latin typeface="News Gothic MT"/>
              </a:rPr>
              <a:t>than the proportion of women nominated.</a:t>
            </a:r>
          </a:p>
          <a:p>
            <a:r>
              <a:rPr lang="en-GB" sz="3200">
                <a:latin typeface="News Gothic MT"/>
              </a:rPr>
              <a:t>Though, men have 50% or more of the representation.</a:t>
            </a:r>
          </a:p>
          <a:p>
            <a:endParaRPr lang="en-GB" sz="3200">
              <a:latin typeface="News Gothic MT"/>
            </a:endParaRPr>
          </a:p>
          <a:p>
            <a:r>
              <a:rPr lang="en-GB" sz="3200" b="1" u="sng">
                <a:latin typeface="News Gothic MT"/>
              </a:rPr>
              <a:t>Reasons?</a:t>
            </a:r>
          </a:p>
          <a:p>
            <a:r>
              <a:rPr lang="en-GB" sz="3200">
                <a:latin typeface="News Gothic MT"/>
              </a:rPr>
              <a:t>Men control the parties?</a:t>
            </a:r>
          </a:p>
          <a:p>
            <a:r>
              <a:rPr lang="en-GB" sz="3200">
                <a:latin typeface="News Gothic MT"/>
              </a:rPr>
              <a:t>Either are women ranked by their parties </a:t>
            </a:r>
          </a:p>
          <a:p>
            <a:r>
              <a:rPr lang="en-GB" sz="3200">
                <a:latin typeface="News Gothic MT"/>
              </a:rPr>
              <a:t>higher up on the ballot or..</a:t>
            </a:r>
          </a:p>
          <a:p>
            <a:r>
              <a:rPr lang="en-GB" sz="3200">
                <a:latin typeface="News Gothic MT"/>
              </a:rPr>
              <a:t>...women catch more preference votes.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ruta 1"/>
          <p:cNvSpPr txBox="1">
            <a:spLocks noChangeArrowheads="1"/>
          </p:cNvSpPr>
          <p:nvPr/>
        </p:nvSpPr>
        <p:spPr bwMode="auto">
          <a:xfrm>
            <a:off x="1016000" y="2584450"/>
            <a:ext cx="831056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 u="sng">
                <a:latin typeface="Courier"/>
                <a:ea typeface="Courier"/>
                <a:cs typeface="Courier"/>
              </a:rPr>
              <a:t>Question nr 2</a:t>
            </a:r>
          </a:p>
          <a:p>
            <a:r>
              <a:rPr lang="en-GB" sz="2400" b="1">
                <a:latin typeface="Courier"/>
                <a:ea typeface="Courier"/>
                <a:cs typeface="Courier"/>
              </a:rPr>
              <a:t>Women’s membership within political parties.</a:t>
            </a:r>
          </a:p>
          <a:p>
            <a:endParaRPr lang="en-GB" sz="2400" b="1">
              <a:latin typeface="Courier"/>
              <a:ea typeface="Courier"/>
              <a:cs typeface="Courie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>
            <a:graphicFrameLocks/>
          </p:cNvGraphicFramePr>
          <p:nvPr/>
        </p:nvGraphicFramePr>
        <p:xfrm>
          <a:off x="209175" y="164353"/>
          <a:ext cx="8800353" cy="65292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ruta 1"/>
          <p:cNvSpPr txBox="1">
            <a:spLocks noChangeArrowheads="1"/>
          </p:cNvSpPr>
          <p:nvPr/>
        </p:nvSpPr>
        <p:spPr bwMode="auto">
          <a:xfrm>
            <a:off x="541338" y="2555875"/>
            <a:ext cx="2955925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 u="sng">
                <a:latin typeface="Courier"/>
                <a:ea typeface="Courier"/>
                <a:cs typeface="Courier"/>
              </a:rPr>
              <a:t>Question nr 3</a:t>
            </a:r>
          </a:p>
          <a:p>
            <a:r>
              <a:rPr lang="en-GB" sz="2000" b="1">
                <a:latin typeface="Courier"/>
                <a:ea typeface="Courier"/>
                <a:cs typeface="Courier"/>
              </a:rPr>
              <a:t>Actions undertaken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ruta 2"/>
          <p:cNvSpPr txBox="1">
            <a:spLocks noChangeArrowheads="1"/>
          </p:cNvSpPr>
          <p:nvPr/>
        </p:nvSpPr>
        <p:spPr bwMode="auto">
          <a:xfrm>
            <a:off x="293688" y="1641475"/>
            <a:ext cx="8607425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1">
                <a:latin typeface="News Gothic MT"/>
              </a:rPr>
              <a:t>6 of 8 parliamentary parties have a women’s wing</a:t>
            </a:r>
          </a:p>
          <a:p>
            <a:r>
              <a:rPr lang="en-GB" sz="2000" b="1">
                <a:latin typeface="News Gothic MT"/>
              </a:rPr>
              <a:t>2 have gender councils.</a:t>
            </a:r>
          </a:p>
          <a:p>
            <a:endParaRPr lang="en-GB" sz="2000" b="1">
              <a:latin typeface="News Gothic MT"/>
            </a:endParaRPr>
          </a:p>
          <a:p>
            <a:r>
              <a:rPr lang="en-GB" sz="2000" b="1">
                <a:latin typeface="News Gothic MT"/>
              </a:rPr>
              <a:t>Women’s wing have a state grant related to the number of</a:t>
            </a:r>
          </a:p>
          <a:p>
            <a:r>
              <a:rPr lang="en-GB" sz="2000" b="1">
                <a:latin typeface="News Gothic MT"/>
              </a:rPr>
              <a:t>seats of the party.</a:t>
            </a:r>
          </a:p>
          <a:p>
            <a:endParaRPr lang="en-GB" sz="2000" b="1">
              <a:latin typeface="News Gothic MT"/>
            </a:endParaRPr>
          </a:p>
          <a:p>
            <a:r>
              <a:rPr lang="en-GB" sz="2000" b="1">
                <a:latin typeface="News Gothic MT"/>
              </a:rPr>
              <a:t>All women’s wings see it as their primary task to promote women</a:t>
            </a:r>
          </a:p>
          <a:p>
            <a:r>
              <a:rPr lang="en-GB" sz="2000" b="1">
                <a:latin typeface="News Gothic MT"/>
              </a:rPr>
              <a:t>In the elections and to promote gender policies within their parties</a:t>
            </a:r>
            <a:r>
              <a:rPr lang="en-GB">
                <a:latin typeface="News Gothic MT"/>
              </a:rPr>
              <a:t>.</a:t>
            </a:r>
          </a:p>
          <a:p>
            <a:endParaRPr lang="en-GB">
              <a:latin typeface="News Gothic MT"/>
            </a:endParaRPr>
          </a:p>
          <a:p>
            <a:endParaRPr lang="en-GB">
              <a:latin typeface="News Gothic MT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ruta 1"/>
          <p:cNvSpPr txBox="1">
            <a:spLocks noChangeArrowheads="1"/>
          </p:cNvSpPr>
          <p:nvPr/>
        </p:nvSpPr>
        <p:spPr bwMode="auto">
          <a:xfrm>
            <a:off x="1038225" y="836613"/>
            <a:ext cx="7559675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1">
                <a:latin typeface="News Gothic MT"/>
              </a:rPr>
              <a:t>Special training for women who want to run for parliament</a:t>
            </a:r>
          </a:p>
          <a:p>
            <a:r>
              <a:rPr lang="en-GB" sz="2000" b="1">
                <a:latin typeface="News Gothic MT"/>
              </a:rPr>
              <a:t> (3 levels – all, regional and selected).</a:t>
            </a:r>
          </a:p>
          <a:p>
            <a:endParaRPr lang="en-GB" sz="2000" b="1">
              <a:latin typeface="News Gothic MT"/>
            </a:endParaRPr>
          </a:p>
          <a:p>
            <a:r>
              <a:rPr lang="en-GB" sz="2000" b="1">
                <a:latin typeface="News Gothic MT"/>
              </a:rPr>
              <a:t>Minor mentorship programmes</a:t>
            </a:r>
          </a:p>
          <a:p>
            <a:endParaRPr lang="en-GB" sz="2000" b="1">
              <a:latin typeface="News Gothic MT"/>
            </a:endParaRPr>
          </a:p>
          <a:p>
            <a:r>
              <a:rPr lang="en-GB" sz="2000" b="1">
                <a:latin typeface="News Gothic MT"/>
              </a:rPr>
              <a:t>Networks (Isabella, Fredrika)</a:t>
            </a:r>
          </a:p>
          <a:p>
            <a:endParaRPr lang="en-GB" sz="2000" b="1">
              <a:latin typeface="News Gothic MT"/>
            </a:endParaRPr>
          </a:p>
          <a:p>
            <a:r>
              <a:rPr lang="en-GB" sz="2000" b="1">
                <a:latin typeface="News Gothic MT"/>
              </a:rPr>
              <a:t>Special grants for women who wanted to run for Parliament</a:t>
            </a:r>
          </a:p>
          <a:p>
            <a:endParaRPr lang="en-GB" sz="2000" b="1">
              <a:latin typeface="News Gothic MT"/>
            </a:endParaRPr>
          </a:p>
          <a:p>
            <a:r>
              <a:rPr lang="en-GB" sz="2000" b="1">
                <a:latin typeface="News Gothic MT"/>
              </a:rPr>
              <a:t>Flyers and posters on main candidates. </a:t>
            </a:r>
          </a:p>
          <a:p>
            <a:endParaRPr lang="en-GB" sz="2000" b="1">
              <a:latin typeface="News Gothic MT"/>
            </a:endParaRPr>
          </a:p>
          <a:p>
            <a:r>
              <a:rPr lang="en-GB" sz="2000" b="1">
                <a:latin typeface="News Gothic MT"/>
              </a:rPr>
              <a:t>Special attention to election committees.</a:t>
            </a:r>
          </a:p>
          <a:p>
            <a:endParaRPr lang="en-GB" sz="2000" b="1">
              <a:latin typeface="News Gothic MT"/>
            </a:endParaRPr>
          </a:p>
          <a:p>
            <a:r>
              <a:rPr lang="en-GB" sz="2000" b="1">
                <a:latin typeface="News Gothic MT"/>
              </a:rPr>
              <a:t>Campaings in the test elections. </a:t>
            </a:r>
          </a:p>
          <a:p>
            <a:endParaRPr lang="en-GB">
              <a:latin typeface="News Gothic MT"/>
            </a:endParaRPr>
          </a:p>
          <a:p>
            <a:endParaRPr lang="en-GB">
              <a:latin typeface="News Gothic MT"/>
            </a:endParaRPr>
          </a:p>
          <a:p>
            <a:endParaRPr lang="en-GB">
              <a:latin typeface="News Gothic MT"/>
            </a:endParaRPr>
          </a:p>
          <a:p>
            <a:endParaRPr lang="en-GB">
              <a:latin typeface="News Gothic MT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Bildobjekt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32000" y="0"/>
            <a:ext cx="50561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2" name="Bildobjekt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32000" y="0"/>
            <a:ext cx="50561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Platshållare för innehåll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r>
              <a:rPr lang="sv-SE" smtClean="0"/>
              <a:t>… Gender Equality is a prerequisite for achieving a sustainable development and economical growth (Lisbon Treaty)</a:t>
            </a:r>
            <a:endParaRPr lang="en-US" smtClean="0"/>
          </a:p>
        </p:txBody>
      </p:sp>
      <p:sp>
        <p:nvSpPr>
          <p:cNvPr id="44035" name="Rubrik 1"/>
          <p:cNvSpPr>
            <a:spLocks noGrp="1"/>
          </p:cNvSpPr>
          <p:nvPr>
            <p:ph type="title" idx="4294967295"/>
          </p:nvPr>
        </p:nvSpPr>
        <p:spPr/>
        <p:txBody>
          <a:bodyPr anchor="ctr"/>
          <a:lstStyle/>
          <a:p>
            <a:r>
              <a:rPr lang="sv-SE" smtClean="0"/>
              <a:t>European Union</a:t>
            </a:r>
            <a:endParaRPr lang="en-US" smtClean="0"/>
          </a:p>
        </p:txBody>
      </p:sp>
      <p:pic>
        <p:nvPicPr>
          <p:cNvPr id="44036" name="Picture 2" descr="C:\Users\Bonnie\Documents\Swedesurve\Gävle sept 08\EU 195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765175"/>
            <a:ext cx="8207375" cy="532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7" name="Picture 3" descr="C:\Users\Bonnie\Documents\Swedesurve\Gävle sept 08\EU 200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28625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ruta 5"/>
          <p:cNvSpPr txBox="1"/>
          <p:nvPr/>
        </p:nvSpPr>
        <p:spPr>
          <a:xfrm>
            <a:off x="2214563" y="5429250"/>
            <a:ext cx="3857625" cy="83026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v-SE" sz="2400" u="sng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Maktstrukturerna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v-SE" sz="2400" u="sng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Lissabon</a:t>
            </a:r>
            <a:r>
              <a:rPr lang="ru-RU" sz="2400" u="sng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sv-SE" sz="2400" u="sng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2007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ktangel 1"/>
          <p:cNvSpPr>
            <a:spLocks noChangeArrowheads="1"/>
          </p:cNvSpPr>
          <p:nvPr/>
        </p:nvSpPr>
        <p:spPr bwMode="auto">
          <a:xfrm>
            <a:off x="712788" y="3105150"/>
            <a:ext cx="7140575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b="1" u="sng">
                <a:latin typeface="Courier"/>
                <a:ea typeface="Courier"/>
                <a:cs typeface="Courier"/>
              </a:rPr>
              <a:t>Question nr 4</a:t>
            </a:r>
          </a:p>
          <a:p>
            <a:r>
              <a:rPr lang="en-GB" sz="2400" b="1">
                <a:latin typeface="Courier"/>
                <a:ea typeface="Courier"/>
                <a:cs typeface="Courier"/>
              </a:rPr>
              <a:t>Actions taken at the legislative level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ruta 1"/>
          <p:cNvSpPr txBox="1">
            <a:spLocks noChangeArrowheads="1"/>
          </p:cNvSpPr>
          <p:nvPr/>
        </p:nvSpPr>
        <p:spPr bwMode="auto">
          <a:xfrm>
            <a:off x="1192213" y="2524125"/>
            <a:ext cx="7342187" cy="221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latin typeface="News Gothic MT"/>
              </a:rPr>
              <a:t>No constitutional or legislative quota.</a:t>
            </a:r>
          </a:p>
          <a:p>
            <a:endParaRPr lang="en-GB" sz="2400" b="1">
              <a:latin typeface="News Gothic MT"/>
            </a:endParaRPr>
          </a:p>
          <a:p>
            <a:r>
              <a:rPr lang="en-GB" sz="2400" b="1">
                <a:latin typeface="News Gothic MT"/>
              </a:rPr>
              <a:t>Volontary quotas by some parties – zebra model</a:t>
            </a:r>
          </a:p>
          <a:p>
            <a:endParaRPr lang="en-GB" sz="2400" b="1">
              <a:latin typeface="News Gothic MT"/>
            </a:endParaRPr>
          </a:p>
          <a:p>
            <a:r>
              <a:rPr lang="en-GB" sz="2400" b="1">
                <a:latin typeface="News Gothic MT"/>
              </a:rPr>
              <a:t>State grant to women’s NGOs</a:t>
            </a:r>
          </a:p>
          <a:p>
            <a:endParaRPr lang="en-GB">
              <a:latin typeface="News Gothic MT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5" descr="C:\Users\Bonnie\Documents\Liberala kvinnor\Lundsbrunn\akademiska poäng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692150"/>
            <a:ext cx="7718425" cy="482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ruta 1"/>
          <p:cNvSpPr txBox="1">
            <a:spLocks noChangeArrowheads="1"/>
          </p:cNvSpPr>
          <p:nvPr/>
        </p:nvSpPr>
        <p:spPr bwMode="auto">
          <a:xfrm>
            <a:off x="2206625" y="2636838"/>
            <a:ext cx="4446588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4400" b="1">
                <a:solidFill>
                  <a:srgbClr val="660066"/>
                </a:solidFill>
                <a:latin typeface="Calibri" pitchFamily="34" charset="0"/>
                <a:ea typeface="ＭＳ Ｐゴシック" pitchFamily="34" charset="-128"/>
              </a:rPr>
              <a:t>Bonnie Bernström</a:t>
            </a:r>
          </a:p>
        </p:txBody>
      </p:sp>
      <p:pic>
        <p:nvPicPr>
          <p:cNvPr id="46083" name="Picture 3" descr="C:\Users\Bonnie\Documents\dina bilder-filer\image0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56325" y="692150"/>
            <a:ext cx="2438400" cy="162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GB">
              <a:latin typeface="News Gothic MT"/>
            </a:endParaRPr>
          </a:p>
        </p:txBody>
      </p:sp>
      <p:sp>
        <p:nvSpPr>
          <p:cNvPr id="4710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GB">
              <a:latin typeface="News Gothic MT"/>
            </a:endParaRPr>
          </a:p>
        </p:txBody>
      </p:sp>
      <p:sp>
        <p:nvSpPr>
          <p:cNvPr id="47108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GB">
              <a:latin typeface="News Gothic MT"/>
            </a:endParaRPr>
          </a:p>
        </p:txBody>
      </p:sp>
      <p:sp>
        <p:nvSpPr>
          <p:cNvPr id="4710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GB">
              <a:latin typeface="News Gothic MT"/>
            </a:endParaRPr>
          </a:p>
        </p:txBody>
      </p:sp>
      <p:pic>
        <p:nvPicPr>
          <p:cNvPr id="47110" name="Picture 5" descr="C:\Users\Bonnie\Documents\Liberala kvinnor\Lundsbrunn\akademiska poäng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692150"/>
            <a:ext cx="7718425" cy="482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Bonnie\Documents\Liberala kvinnor\171637_483723066663_663796663_5658065_3578835_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1052513"/>
            <a:ext cx="7804150" cy="435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textruta 2"/>
          <p:cNvSpPr txBox="1">
            <a:spLocks noChangeArrowheads="1"/>
          </p:cNvSpPr>
          <p:nvPr/>
        </p:nvSpPr>
        <p:spPr bwMode="auto">
          <a:xfrm>
            <a:off x="900113" y="5661025"/>
            <a:ext cx="63976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b="1" dirty="0" smtClean="0">
                <a:solidFill>
                  <a:srgbClr val="604A7B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The Board of Liberal Women in 2010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/>
          <p:cNvSpPr txBox="1">
            <a:spLocks noChangeArrowheads="1"/>
          </p:cNvSpPr>
          <p:nvPr/>
        </p:nvSpPr>
        <p:spPr bwMode="auto">
          <a:xfrm>
            <a:off x="874713" y="304800"/>
            <a:ext cx="6310312" cy="59404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b="1" u="sng" dirty="0" smtClean="0">
                <a:solidFill>
                  <a:srgbClr val="382971"/>
                </a:solidFill>
                <a:latin typeface="Calibri" charset="0"/>
              </a:rPr>
              <a:t>Liberal Women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b="1" u="sng" dirty="0" smtClean="0">
                <a:solidFill>
                  <a:srgbClr val="382971"/>
                </a:solidFill>
                <a:latin typeface="Calibri" charset="0"/>
              </a:rPr>
              <a:t>– a wing of the Liberal party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dirty="0" smtClean="0">
                <a:latin typeface="Calibri" charset="0"/>
              </a:rPr>
              <a:t>Founded in 1935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2400" dirty="0" smtClean="0">
              <a:latin typeface="Calibri" charset="0"/>
            </a:endParaRPr>
          </a:p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sv-SE" sz="2400" dirty="0" err="1" smtClean="0"/>
              <a:t>Historical</a:t>
            </a:r>
            <a:r>
              <a:rPr lang="sv-SE" sz="2400" dirty="0" smtClean="0"/>
              <a:t> </a:t>
            </a:r>
            <a:r>
              <a:rPr lang="sv-SE" sz="2400" dirty="0" err="1" smtClean="0"/>
              <a:t>roots</a:t>
            </a:r>
            <a:r>
              <a:rPr lang="sv-SE" sz="2400" dirty="0" smtClean="0"/>
              <a:t> </a:t>
            </a:r>
            <a:r>
              <a:rPr lang="sv-SE" sz="2400" dirty="0" err="1" smtClean="0"/>
              <a:t>to</a:t>
            </a:r>
            <a:r>
              <a:rPr lang="sv-SE" sz="2400" dirty="0" smtClean="0"/>
              <a:t> the </a:t>
            </a:r>
            <a:r>
              <a:rPr lang="sv-SE" sz="2400" dirty="0" err="1" smtClean="0"/>
              <a:t>movement</a:t>
            </a:r>
            <a:r>
              <a:rPr lang="sv-SE" sz="2400" dirty="0" smtClean="0"/>
              <a:t> </a:t>
            </a:r>
            <a:r>
              <a:rPr lang="sv-SE" sz="2400" dirty="0" err="1" smtClean="0"/>
              <a:t>of</a:t>
            </a:r>
            <a:r>
              <a:rPr lang="sv-SE" sz="2400" dirty="0" smtClean="0"/>
              <a:t> </a:t>
            </a:r>
            <a:r>
              <a:rPr lang="sv-SE" sz="2400" dirty="0" err="1" smtClean="0"/>
              <a:t>Women’s</a:t>
            </a:r>
            <a:endParaRPr lang="sv-SE" sz="2400" dirty="0" smtClean="0"/>
          </a:p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sv-SE" sz="2400" dirty="0" smtClean="0"/>
              <a:t>Right </a:t>
            </a:r>
            <a:r>
              <a:rPr lang="sv-SE" sz="2400" dirty="0" err="1" smtClean="0"/>
              <a:t>to</a:t>
            </a:r>
            <a:r>
              <a:rPr lang="sv-SE" sz="2400" dirty="0" smtClean="0"/>
              <a:t> </a:t>
            </a:r>
            <a:r>
              <a:rPr lang="sv-SE" sz="2400" dirty="0" err="1" smtClean="0"/>
              <a:t>Vote</a:t>
            </a:r>
            <a:endParaRPr lang="sv-SE" sz="2400" dirty="0" smtClean="0"/>
          </a:p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sv-SE" sz="2400" dirty="0" smtClean="0"/>
          </a:p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sv-SE" sz="2400" dirty="0" smtClean="0"/>
              <a:t>A </a:t>
            </a:r>
            <a:r>
              <a:rPr lang="sv-SE" sz="2400" dirty="0" err="1" smtClean="0"/>
              <a:t>political</a:t>
            </a:r>
            <a:r>
              <a:rPr lang="sv-SE" sz="2400" dirty="0" smtClean="0"/>
              <a:t> </a:t>
            </a:r>
            <a:r>
              <a:rPr lang="sv-SE" sz="2400" dirty="0" err="1" smtClean="0"/>
              <a:t>feministic</a:t>
            </a:r>
            <a:r>
              <a:rPr lang="sv-SE" sz="2400" dirty="0" smtClean="0"/>
              <a:t> </a:t>
            </a:r>
            <a:r>
              <a:rPr lang="sv-SE" sz="2400" dirty="0" err="1" smtClean="0"/>
              <a:t>platform</a:t>
            </a:r>
            <a:endParaRPr lang="sv-SE" sz="2400" dirty="0" smtClean="0"/>
          </a:p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sv-SE" sz="2400" dirty="0" smtClean="0"/>
          </a:p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sv-SE" sz="2400" dirty="0" smtClean="0"/>
              <a:t>Nation-</a:t>
            </a:r>
            <a:r>
              <a:rPr lang="sv-SE" sz="2400" dirty="0" err="1" smtClean="0"/>
              <a:t>wide</a:t>
            </a:r>
            <a:r>
              <a:rPr lang="sv-SE" sz="2400" dirty="0" smtClean="0"/>
              <a:t> with10 </a:t>
            </a:r>
            <a:r>
              <a:rPr lang="sv-SE" sz="2400" dirty="0" err="1" smtClean="0"/>
              <a:t>districts</a:t>
            </a:r>
            <a:r>
              <a:rPr lang="sv-SE" sz="2400" dirty="0" smtClean="0"/>
              <a:t> and 10 </a:t>
            </a:r>
            <a:r>
              <a:rPr lang="sv-SE" sz="2400" dirty="0" err="1" smtClean="0"/>
              <a:t>network</a:t>
            </a:r>
            <a:endParaRPr lang="sv-SE" sz="2400" dirty="0" smtClean="0"/>
          </a:p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sv-SE" sz="2400" dirty="0" smtClean="0"/>
          </a:p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sv-SE" sz="2400" dirty="0" smtClean="0"/>
              <a:t>State </a:t>
            </a:r>
            <a:r>
              <a:rPr lang="sv-SE" sz="2400" dirty="0" err="1" smtClean="0"/>
              <a:t>funded</a:t>
            </a:r>
            <a:endParaRPr lang="sv-SE" sz="2400" dirty="0" smtClean="0"/>
          </a:p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sv-SE" sz="2400" dirty="0" smtClean="0"/>
          </a:p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sv-SE" sz="2400" dirty="0" smtClean="0"/>
              <a:t>Office in the </a:t>
            </a:r>
            <a:r>
              <a:rPr lang="sv-SE" sz="2400" dirty="0" err="1" smtClean="0"/>
              <a:t>Parliament</a:t>
            </a:r>
            <a:endParaRPr lang="sv-SE" sz="2400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600" dirty="0" smtClean="0">
              <a:solidFill>
                <a:srgbClr val="253D75"/>
              </a:solidFill>
              <a:latin typeface="Calibri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/>
          <p:cNvSpPr txBox="1">
            <a:spLocks noChangeArrowheads="1"/>
          </p:cNvSpPr>
          <p:nvPr/>
        </p:nvSpPr>
        <p:spPr bwMode="auto">
          <a:xfrm>
            <a:off x="550863" y="969963"/>
            <a:ext cx="6545262" cy="360203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b="1" u="sng" dirty="0" smtClean="0">
                <a:solidFill>
                  <a:srgbClr val="382971"/>
                </a:solidFill>
                <a:latin typeface="Calibri" charset="0"/>
              </a:rPr>
              <a:t>Liberal Women – mission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4000" b="1" u="sng" dirty="0" smtClean="0">
              <a:solidFill>
                <a:srgbClr val="382971"/>
              </a:solidFill>
              <a:latin typeface="Calibri" charset="0"/>
            </a:endParaRP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GB" sz="2800" b="1" dirty="0" smtClean="0">
                <a:solidFill>
                  <a:srgbClr val="382971"/>
                </a:solidFill>
                <a:latin typeface="Calibri" charset="0"/>
              </a:rPr>
              <a:t>To promote women feminists in politics</a:t>
            </a: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GB" sz="2800" b="1" dirty="0" smtClean="0">
                <a:solidFill>
                  <a:srgbClr val="382971"/>
                </a:solidFill>
                <a:latin typeface="Calibri" charset="0"/>
              </a:rPr>
              <a:t>To promote a feministic politics </a:t>
            </a: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GB" sz="2800" b="1" dirty="0">
              <a:solidFill>
                <a:srgbClr val="382971"/>
              </a:solidFill>
              <a:latin typeface="Calibri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2800" b="1" dirty="0" smtClean="0">
              <a:solidFill>
                <a:srgbClr val="382971"/>
              </a:solidFill>
              <a:latin typeface="Calibri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600" dirty="0" smtClean="0">
              <a:solidFill>
                <a:srgbClr val="253D75"/>
              </a:solidFill>
              <a:latin typeface="Calibri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/>
          <p:cNvSpPr txBox="1">
            <a:spLocks noChangeArrowheads="1"/>
          </p:cNvSpPr>
          <p:nvPr/>
        </p:nvSpPr>
        <p:spPr bwMode="auto">
          <a:xfrm>
            <a:off x="550863" y="969963"/>
            <a:ext cx="8166100" cy="360203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b="1" u="sng" dirty="0" smtClean="0">
                <a:solidFill>
                  <a:srgbClr val="382971"/>
                </a:solidFill>
                <a:latin typeface="Calibri" charset="0"/>
              </a:rPr>
              <a:t>Liberal Women – vision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4000" b="1" u="sng" dirty="0" smtClean="0">
              <a:solidFill>
                <a:srgbClr val="382971"/>
              </a:solidFill>
              <a:latin typeface="Calibri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 smtClean="0">
                <a:solidFill>
                  <a:srgbClr val="382971"/>
                </a:solidFill>
                <a:latin typeface="Calibri" charset="0"/>
              </a:rPr>
              <a:t>Women and men shall have the same freedom, rights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>
                <a:solidFill>
                  <a:srgbClr val="382971"/>
                </a:solidFill>
                <a:latin typeface="Calibri" charset="0"/>
              </a:rPr>
              <a:t>a</a:t>
            </a:r>
            <a:r>
              <a:rPr lang="en-GB" sz="2800" b="1" dirty="0" smtClean="0">
                <a:solidFill>
                  <a:srgbClr val="382971"/>
                </a:solidFill>
                <a:latin typeface="Calibri" charset="0"/>
              </a:rPr>
              <a:t>nd duties within all areas in the society!</a:t>
            </a: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GB" sz="2800" b="1" dirty="0">
              <a:solidFill>
                <a:srgbClr val="382971"/>
              </a:solidFill>
              <a:latin typeface="Calibri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2800" b="1" dirty="0" smtClean="0">
              <a:solidFill>
                <a:srgbClr val="382971"/>
              </a:solidFill>
              <a:latin typeface="Calibri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600" dirty="0" smtClean="0">
              <a:solidFill>
                <a:srgbClr val="253D75"/>
              </a:solidFill>
              <a:latin typeface="Calibri" charset="0"/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is">
  <a:themeElements>
    <a:clrScheme name="Bris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is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is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Bris.thmx</Template>
  <TotalTime>467</TotalTime>
  <Words>504</Words>
  <Application>Microsoft Macintosh PowerPoint</Application>
  <PresentationFormat>On-screen Show (4:3)</PresentationFormat>
  <Paragraphs>132</Paragraphs>
  <Slides>32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Modèle de conception</vt:lpstr>
      </vt:variant>
      <vt:variant>
        <vt:i4>2</vt:i4>
      </vt:variant>
      <vt:variant>
        <vt:lpstr>Titres des diapositives</vt:lpstr>
      </vt:variant>
      <vt:variant>
        <vt:i4>32</vt:i4>
      </vt:variant>
    </vt:vector>
  </HeadingPairs>
  <TitlesOfParts>
    <vt:vector size="41" baseType="lpstr">
      <vt:lpstr>News Gothic MT</vt:lpstr>
      <vt:lpstr>Arial</vt:lpstr>
      <vt:lpstr>Wingdings 2</vt:lpstr>
      <vt:lpstr>Calibri</vt:lpstr>
      <vt:lpstr>ＭＳ Ｐゴシック</vt:lpstr>
      <vt:lpstr>Courier</vt:lpstr>
      <vt:lpstr>Cambria</vt:lpstr>
      <vt:lpstr>Bris</vt:lpstr>
      <vt:lpstr>Bris</vt:lpstr>
      <vt:lpstr>Liberal Women</vt:lpstr>
      <vt:lpstr>Diapositive 2</vt:lpstr>
      <vt:lpstr>European Union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Bonnie Bernström</dc:creator>
  <cp:lastModifiedBy>LUDEN</cp:lastModifiedBy>
  <cp:revision>17</cp:revision>
  <cp:lastPrinted>2013-01-22T19:55:38Z</cp:lastPrinted>
  <dcterms:created xsi:type="dcterms:W3CDTF">2013-01-22T12:33:08Z</dcterms:created>
  <dcterms:modified xsi:type="dcterms:W3CDTF">2013-01-25T11:19:34Z</dcterms:modified>
</cp:coreProperties>
</file>