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harts/chart3.xml" ContentType="application/vnd.openxmlformats-officedocument.drawingml.char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60" r:id="rId3"/>
    <p:sldMasterId id="2147483696" r:id="rId4"/>
    <p:sldMasterId id="2147483708" r:id="rId5"/>
  </p:sldMasterIdLst>
  <p:sldIdLst>
    <p:sldId id="260" r:id="rId6"/>
    <p:sldId id="258" r:id="rId7"/>
    <p:sldId id="267" r:id="rId8"/>
    <p:sldId id="268" r:id="rId9"/>
    <p:sldId id="270" r:id="rId10"/>
    <p:sldId id="263" r:id="rId11"/>
    <p:sldId id="272" r:id="rId12"/>
    <p:sldId id="271" r:id="rId13"/>
    <p:sldId id="273" r:id="rId14"/>
    <p:sldId id="274" r:id="rId15"/>
    <p:sldId id="264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718" autoAdjust="0"/>
  </p:normalViewPr>
  <p:slideViewPr>
    <p:cSldViewPr>
      <p:cViewPr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thoulaki.m\Desktop\ELECTIONS%20b_gender%20and%20political%20partie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thoulaki.m\Desktop\ELECTIONS%20c_gender%20and%20political%20partie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thoulaki.m\Desktop\ELECTIONS%20d_European%20politic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0"/>
  <c:chart>
    <c:title>
      <c:layout/>
    </c:title>
    <c:view3D>
      <c:depthPercent val="100"/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Sheet2!$B$1</c:f>
              <c:strCache>
                <c:ptCount val="1"/>
                <c:pt idx="0">
                  <c:v>Women in Parliament</c:v>
                </c:pt>
              </c:strCache>
            </c:strRef>
          </c:tx>
          <c:dLbls>
            <c:dLbl>
              <c:idx val="0"/>
              <c:layout>
                <c:manualLayout>
                  <c:x val="3.0864197530864248E-2"/>
                  <c:y val="-1.1287401460207609E-2"/>
                </c:manualLayout>
              </c:layout>
              <c:showVal val="1"/>
            </c:dLbl>
            <c:dLbl>
              <c:idx val="1"/>
              <c:layout>
                <c:manualLayout>
                  <c:x val="1.6975308641975346E-2"/>
                  <c:y val="-1.975295255536326E-2"/>
                </c:manualLayout>
              </c:layout>
              <c:showVal val="1"/>
            </c:dLbl>
            <c:dLbl>
              <c:idx val="2"/>
              <c:layout>
                <c:manualLayout>
                  <c:x val="1.8518518518518486E-2"/>
                  <c:y val="-1.6931102190311392E-2"/>
                </c:manualLayout>
              </c:layout>
              <c:showVal val="1"/>
            </c:dLbl>
            <c:dLbl>
              <c:idx val="3"/>
              <c:layout>
                <c:manualLayout>
                  <c:x val="1.2345679012345703E-2"/>
                  <c:y val="-1.1287401460207609E-2"/>
                </c:manualLayout>
              </c:layout>
              <c:showVal val="1"/>
            </c:dLbl>
            <c:dLbl>
              <c:idx val="4"/>
              <c:layout>
                <c:manualLayout>
                  <c:x val="2.314814814814815E-2"/>
                  <c:y val="-5.6437007301037975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>
                    <a:latin typeface="+mj-lt"/>
                  </a:defRPr>
                </a:pPr>
                <a:endParaRPr lang="en-US"/>
              </a:p>
            </c:txPr>
            <c:showVal val="1"/>
          </c:dLbls>
          <c:cat>
            <c:numRef>
              <c:f>Sheet2!$A$2:$A$6</c:f>
              <c:numCache>
                <c:formatCode>General</c:formatCode>
                <c:ptCount val="5"/>
                <c:pt idx="0">
                  <c:v>1974</c:v>
                </c:pt>
                <c:pt idx="1">
                  <c:v>1985</c:v>
                </c:pt>
                <c:pt idx="2">
                  <c:v>1996</c:v>
                </c:pt>
                <c:pt idx="3">
                  <c:v>2004</c:v>
                </c:pt>
                <c:pt idx="4">
                  <c:v>2012</c:v>
                </c:pt>
              </c:numCache>
            </c:numRef>
          </c:cat>
          <c:val>
            <c:numRef>
              <c:f>Sheet2!$B$2:$B$6</c:f>
              <c:numCache>
                <c:formatCode>0.00%</c:formatCode>
                <c:ptCount val="5"/>
                <c:pt idx="0">
                  <c:v>1.7000000000000032E-2</c:v>
                </c:pt>
                <c:pt idx="1">
                  <c:v>2.7000000000000048E-2</c:v>
                </c:pt>
                <c:pt idx="2">
                  <c:v>5.3000000000000033E-2</c:v>
                </c:pt>
                <c:pt idx="3">
                  <c:v>0.127</c:v>
                </c:pt>
                <c:pt idx="4" formatCode="0%">
                  <c:v>0.21000000000000016</c:v>
                </c:pt>
              </c:numCache>
            </c:numRef>
          </c:val>
        </c:ser>
        <c:shape val="cylinder"/>
        <c:axId val="90102016"/>
        <c:axId val="96739328"/>
        <c:axId val="90052352"/>
      </c:bar3DChart>
      <c:catAx>
        <c:axId val="901020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>
                <a:latin typeface="+mj-lt"/>
              </a:defRPr>
            </a:pPr>
            <a:endParaRPr lang="en-US"/>
          </a:p>
        </c:txPr>
        <c:crossAx val="96739328"/>
        <c:crosses val="autoZero"/>
        <c:auto val="1"/>
        <c:lblAlgn val="ctr"/>
        <c:lblOffset val="100"/>
      </c:catAx>
      <c:valAx>
        <c:axId val="96739328"/>
        <c:scaling>
          <c:orientation val="minMax"/>
          <c:max val="0.25"/>
          <c:min val="0"/>
        </c:scaling>
        <c:axPos val="l"/>
        <c:numFmt formatCode="0.00%" sourceLinked="1"/>
        <c:tickLblPos val="nextTo"/>
        <c:txPr>
          <a:bodyPr/>
          <a:lstStyle/>
          <a:p>
            <a:pPr>
              <a:defRPr sz="1200">
                <a:latin typeface="+mj-lt"/>
              </a:defRPr>
            </a:pPr>
            <a:endParaRPr lang="en-US"/>
          </a:p>
        </c:txPr>
        <c:crossAx val="90102016"/>
        <c:crosses val="autoZero"/>
        <c:crossBetween val="between"/>
      </c:valAx>
      <c:serAx>
        <c:axId val="90052352"/>
        <c:scaling>
          <c:orientation val="minMax"/>
        </c:scaling>
        <c:delete val="1"/>
        <c:axPos val="b"/>
        <c:tickLblPos val="nextTo"/>
        <c:crossAx val="96739328"/>
        <c:crosses val="autoZero"/>
      </c:ser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400">
              <a:latin typeface="+mj-lt"/>
            </a:defRPr>
          </a:pPr>
          <a:endParaRPr lang="en-US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MEN</c:v>
                </c:pt>
              </c:strCache>
            </c:strRef>
          </c:tx>
          <c:dLbls>
            <c:txPr>
              <a:bodyPr/>
              <a:lstStyle/>
              <a:p>
                <a:pPr>
                  <a:defRPr sz="1400">
                    <a:latin typeface="+mj-lt"/>
                  </a:defRPr>
                </a:pPr>
                <a:endParaRPr lang="en-US"/>
              </a:p>
            </c:txPr>
            <c:showVal val="1"/>
          </c:dLbls>
          <c:cat>
            <c:strRef>
              <c:f>Sheet1!$A$2:$A$8</c:f>
              <c:strCache>
                <c:ptCount val="7"/>
                <c:pt idx="0">
                  <c:v>NEW DEMOCRACY</c:v>
                </c:pt>
                <c:pt idx="1">
                  <c:v>SYRIZA</c:v>
                </c:pt>
                <c:pt idx="2">
                  <c:v>PASOK</c:v>
                </c:pt>
                <c:pt idx="3">
                  <c:v>INDEPENDENT GREEKS</c:v>
                </c:pt>
                <c:pt idx="4">
                  <c:v>PEOPLE'S ASSOCIATION GOLDEN DAWN</c:v>
                </c:pt>
                <c:pt idx="5">
                  <c:v>DEMOCRATIC LEFT </c:v>
                </c:pt>
                <c:pt idx="6">
                  <c:v>KKE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111</c:v>
                </c:pt>
                <c:pt idx="1">
                  <c:v>46</c:v>
                </c:pt>
                <c:pt idx="2">
                  <c:v>30</c:v>
                </c:pt>
                <c:pt idx="3">
                  <c:v>13</c:v>
                </c:pt>
                <c:pt idx="4">
                  <c:v>17</c:v>
                </c:pt>
                <c:pt idx="5">
                  <c:v>12</c:v>
                </c:pt>
                <c:pt idx="6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WOMEN</c:v>
                </c:pt>
              </c:strCache>
            </c:strRef>
          </c:tx>
          <c:dLbls>
            <c:txPr>
              <a:bodyPr/>
              <a:lstStyle/>
              <a:p>
                <a:pPr>
                  <a:defRPr sz="1400">
                    <a:solidFill>
                      <a:srgbClr val="FF0000"/>
                    </a:solidFill>
                    <a:latin typeface="+mj-lt"/>
                  </a:defRPr>
                </a:pPr>
                <a:endParaRPr lang="en-US"/>
              </a:p>
            </c:txPr>
            <c:showVal val="1"/>
          </c:dLbls>
          <c:cat>
            <c:strRef>
              <c:f>Sheet1!$A$2:$A$8</c:f>
              <c:strCache>
                <c:ptCount val="7"/>
                <c:pt idx="0">
                  <c:v>NEW DEMOCRACY</c:v>
                </c:pt>
                <c:pt idx="1">
                  <c:v>SYRIZA</c:v>
                </c:pt>
                <c:pt idx="2">
                  <c:v>PASOK</c:v>
                </c:pt>
                <c:pt idx="3">
                  <c:v>INDEPENDENT GREEKS</c:v>
                </c:pt>
                <c:pt idx="4">
                  <c:v>PEOPLE'S ASSOCIATION GOLDEN DAWN</c:v>
                </c:pt>
                <c:pt idx="5">
                  <c:v>DEMOCRATIC LEFT </c:v>
                </c:pt>
                <c:pt idx="6">
                  <c:v>KKE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18</c:v>
                </c:pt>
                <c:pt idx="1">
                  <c:v>25</c:v>
                </c:pt>
                <c:pt idx="2">
                  <c:v>3</c:v>
                </c:pt>
                <c:pt idx="3">
                  <c:v>7</c:v>
                </c:pt>
                <c:pt idx="4">
                  <c:v>1</c:v>
                </c:pt>
                <c:pt idx="5">
                  <c:v>5</c:v>
                </c:pt>
                <c:pt idx="6">
                  <c:v>4</c:v>
                </c:pt>
              </c:numCache>
            </c:numRef>
          </c:val>
        </c:ser>
        <c:axId val="96780288"/>
        <c:axId val="96781824"/>
      </c:barChart>
      <c:catAx>
        <c:axId val="967802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>
                <a:latin typeface="+mj-lt"/>
              </a:defRPr>
            </a:pPr>
            <a:endParaRPr lang="en-US"/>
          </a:p>
        </c:txPr>
        <c:crossAx val="96781824"/>
        <c:crosses val="autoZero"/>
        <c:auto val="1"/>
        <c:lblAlgn val="ctr"/>
        <c:lblOffset val="100"/>
      </c:catAx>
      <c:valAx>
        <c:axId val="9678182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>
                <a:latin typeface="+mj-lt"/>
              </a:defRPr>
            </a:pPr>
            <a:endParaRPr lang="en-US"/>
          </a:p>
        </c:txPr>
        <c:crossAx val="967802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+mj-lt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view3D>
      <c:perspective val="0"/>
    </c:view3D>
    <c:plotArea>
      <c:layout/>
      <c:bar3DChart>
        <c:barDir val="col"/>
        <c:grouping val="standard"/>
        <c:ser>
          <c:idx val="0"/>
          <c:order val="0"/>
          <c:tx>
            <c:strRef>
              <c:f>Sheet3!$B$1</c:f>
              <c:strCache>
                <c:ptCount val="1"/>
                <c:pt idx="0">
                  <c:v>Men %</c:v>
                </c:pt>
              </c:strCache>
            </c:strRef>
          </c:tx>
          <c:dLbls>
            <c:dLbl>
              <c:idx val="0"/>
              <c:layout>
                <c:manualLayout>
                  <c:x val="1.3888888888888914E-2"/>
                  <c:y val="-1.3888888888888914E-2"/>
                </c:manualLayout>
              </c:layout>
              <c:showVal val="1"/>
            </c:dLbl>
            <c:dLbl>
              <c:idx val="1"/>
              <c:layout>
                <c:manualLayout>
                  <c:x val="1.3888888888888914E-2"/>
                  <c:y val="-1.3888888888888914E-2"/>
                </c:manualLayout>
              </c:layout>
              <c:showVal val="1"/>
            </c:dLbl>
            <c:dLbl>
              <c:idx val="2"/>
              <c:layout>
                <c:manualLayout>
                  <c:x val="1.6666666666666691E-2"/>
                  <c:y val="-4.6296296296296372E-3"/>
                </c:manualLayout>
              </c:layout>
              <c:showVal val="1"/>
            </c:dLbl>
            <c:dLbl>
              <c:idx val="3"/>
              <c:layout>
                <c:manualLayout>
                  <c:x val="1.6666666666666691E-2"/>
                  <c:y val="-9.2592592592592865E-3"/>
                </c:manualLayout>
              </c:layout>
              <c:showVal val="1"/>
            </c:dLbl>
            <c:dLbl>
              <c:idx val="4"/>
              <c:layout>
                <c:manualLayout>
                  <c:x val="1.3888888888888914E-2"/>
                  <c:y val="-1.3888888888888914E-2"/>
                </c:manualLayout>
              </c:layout>
              <c:showVal val="1"/>
            </c:dLbl>
            <c:dLbl>
              <c:idx val="5"/>
              <c:layout>
                <c:manualLayout>
                  <c:x val="1.9444444444444445E-2"/>
                  <c:y val="-1.3888888888888914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Val val="1"/>
          </c:dLbls>
          <c:cat>
            <c:strRef>
              <c:f>Sheet3!$A$2:$A$7</c:f>
              <c:strCache>
                <c:ptCount val="6"/>
                <c:pt idx="0">
                  <c:v>1984-1989</c:v>
                </c:pt>
                <c:pt idx="1">
                  <c:v>1989-1994</c:v>
                </c:pt>
                <c:pt idx="2">
                  <c:v>1994-1999</c:v>
                </c:pt>
                <c:pt idx="3">
                  <c:v>1999-2004</c:v>
                </c:pt>
                <c:pt idx="4">
                  <c:v>2004-2009</c:v>
                </c:pt>
                <c:pt idx="5">
                  <c:v>2009</c:v>
                </c:pt>
              </c:strCache>
            </c:strRef>
          </c:cat>
          <c:val>
            <c:numRef>
              <c:f>Sheet3!$B$2:$B$7</c:f>
              <c:numCache>
                <c:formatCode>General</c:formatCode>
                <c:ptCount val="6"/>
                <c:pt idx="0">
                  <c:v>92</c:v>
                </c:pt>
                <c:pt idx="1">
                  <c:v>96</c:v>
                </c:pt>
                <c:pt idx="2">
                  <c:v>84</c:v>
                </c:pt>
                <c:pt idx="3">
                  <c:v>84</c:v>
                </c:pt>
                <c:pt idx="4">
                  <c:v>71</c:v>
                </c:pt>
                <c:pt idx="5">
                  <c:v>68</c:v>
                </c:pt>
              </c:numCache>
            </c:numRef>
          </c:val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Women %</c:v>
                </c:pt>
              </c:strCache>
            </c:strRef>
          </c:tx>
          <c:dLbls>
            <c:dLbl>
              <c:idx val="0"/>
              <c:layout>
                <c:manualLayout>
                  <c:x val="1.1111111111111125E-2"/>
                  <c:y val="-1.3888888888888914E-2"/>
                </c:manualLayout>
              </c:layout>
              <c:showVal val="1"/>
            </c:dLbl>
            <c:dLbl>
              <c:idx val="1"/>
              <c:layout>
                <c:manualLayout>
                  <c:x val="2.2222222222222251E-2"/>
                  <c:y val="-2.7777777777777853E-2"/>
                </c:manualLayout>
              </c:layout>
              <c:showVal val="1"/>
            </c:dLbl>
            <c:dLbl>
              <c:idx val="2"/>
              <c:layout>
                <c:manualLayout>
                  <c:x val="2.2222222222222282E-2"/>
                  <c:y val="-1.3888888888888914E-2"/>
                </c:manualLayout>
              </c:layout>
              <c:showVal val="1"/>
            </c:dLbl>
            <c:dLbl>
              <c:idx val="3"/>
              <c:layout>
                <c:manualLayout>
                  <c:x val="1.6666666666666691E-2"/>
                  <c:y val="-1.8518518518518542E-2"/>
                </c:manualLayout>
              </c:layout>
              <c:showVal val="1"/>
            </c:dLbl>
            <c:dLbl>
              <c:idx val="4"/>
              <c:layout>
                <c:manualLayout>
                  <c:x val="2.7777777777777853E-2"/>
                  <c:y val="-1.8518518518518542E-2"/>
                </c:manualLayout>
              </c:layout>
              <c:showVal val="1"/>
            </c:dLbl>
            <c:dLbl>
              <c:idx val="5"/>
              <c:layout>
                <c:manualLayout>
                  <c:x val="2.2222222222222161E-2"/>
                  <c:y val="-1.8518518518518583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Sheet3!$A$2:$A$7</c:f>
              <c:strCache>
                <c:ptCount val="6"/>
                <c:pt idx="0">
                  <c:v>1984-1989</c:v>
                </c:pt>
                <c:pt idx="1">
                  <c:v>1989-1994</c:v>
                </c:pt>
                <c:pt idx="2">
                  <c:v>1994-1999</c:v>
                </c:pt>
                <c:pt idx="3">
                  <c:v>1999-2004</c:v>
                </c:pt>
                <c:pt idx="4">
                  <c:v>2004-2009</c:v>
                </c:pt>
                <c:pt idx="5">
                  <c:v>2009</c:v>
                </c:pt>
              </c:strCache>
            </c:strRef>
          </c:cat>
          <c:val>
            <c:numRef>
              <c:f>Sheet3!$C$2:$C$7</c:f>
              <c:numCache>
                <c:formatCode>General</c:formatCode>
                <c:ptCount val="6"/>
                <c:pt idx="0">
                  <c:v>8</c:v>
                </c:pt>
                <c:pt idx="1">
                  <c:v>4</c:v>
                </c:pt>
                <c:pt idx="2">
                  <c:v>16</c:v>
                </c:pt>
                <c:pt idx="3">
                  <c:v>16</c:v>
                </c:pt>
                <c:pt idx="4">
                  <c:v>29</c:v>
                </c:pt>
                <c:pt idx="5">
                  <c:v>32</c:v>
                </c:pt>
              </c:numCache>
            </c:numRef>
          </c:val>
        </c:ser>
        <c:shape val="box"/>
        <c:axId val="96167040"/>
        <c:axId val="96168576"/>
        <c:axId val="96777984"/>
      </c:bar3DChart>
      <c:catAx>
        <c:axId val="96167040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96168576"/>
        <c:crosses val="autoZero"/>
        <c:auto val="1"/>
        <c:lblAlgn val="ctr"/>
        <c:lblOffset val="100"/>
      </c:catAx>
      <c:valAx>
        <c:axId val="9616857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96167040"/>
        <c:crosses val="autoZero"/>
        <c:crossBetween val="between"/>
      </c:valAx>
      <c:serAx>
        <c:axId val="96777984"/>
        <c:scaling>
          <c:orientation val="minMax"/>
        </c:scaling>
        <c:delete val="1"/>
        <c:axPos val="b"/>
        <c:tickLblPos val="nextTo"/>
        <c:crossAx val="96168576"/>
        <c:crosses val="autoZero"/>
      </c:serAx>
    </c:plotArea>
    <c:legend>
      <c:legendPos val="r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txPr>
    <a:bodyPr/>
    <a:lstStyle/>
    <a:p>
      <a:pPr>
        <a:defRPr>
          <a:latin typeface="+mj-lt"/>
        </a:defRPr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othoulaki.m\Pictures\brand new244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2214610" y="-2857544"/>
            <a:ext cx="13573126" cy="1121092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57554" y="-14700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More Women in European Politics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000496" y="4286256"/>
            <a:ext cx="6400800" cy="2286016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Kick off meeting 23-25 January 2013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Presentation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Brussels</a:t>
            </a: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1027" name="Picture 3" descr="C:\Users\pothoulaki.m\Pictures\Kmop Logo En.jpg"/>
          <p:cNvPicPr>
            <a:picLocks noChangeAspect="1" noChangeArrowheads="1"/>
          </p:cNvPicPr>
          <p:nvPr userDrawn="1"/>
        </p:nvPicPr>
        <p:blipFill>
          <a:blip r:embed="rId3">
            <a:lum/>
          </a:blip>
          <a:srcRect/>
          <a:stretch>
            <a:fillRect/>
          </a:stretch>
        </p:blipFill>
        <p:spPr bwMode="auto">
          <a:xfrm>
            <a:off x="8358214" y="6357958"/>
            <a:ext cx="3071834" cy="216475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A6FC-5F3E-46C9-BFD2-C053F616BDE4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A2F7-5CDB-4170-9A9D-2635D2A28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A6FC-5F3E-46C9-BFD2-C053F616BDE4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A2F7-5CDB-4170-9A9D-2635D2A28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439B-61DF-4C56-AF03-AF015BE99F5E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8325-6E11-4FCF-B4A7-C1725718D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439B-61DF-4C56-AF03-AF015BE99F5E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8325-6E11-4FCF-B4A7-C1725718D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439B-61DF-4C56-AF03-AF015BE99F5E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8325-6E11-4FCF-B4A7-C1725718D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439B-61DF-4C56-AF03-AF015BE99F5E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8325-6E11-4FCF-B4A7-C1725718D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439B-61DF-4C56-AF03-AF015BE99F5E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8325-6E11-4FCF-B4A7-C1725718D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439B-61DF-4C56-AF03-AF015BE99F5E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8325-6E11-4FCF-B4A7-C1725718D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439B-61DF-4C56-AF03-AF015BE99F5E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8325-6E11-4FCF-B4A7-C1725718D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439B-61DF-4C56-AF03-AF015BE99F5E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8325-6E11-4FCF-B4A7-C1725718D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A6FC-5F3E-46C9-BFD2-C053F616BDE4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A2F7-5CDB-4170-9A9D-2635D2A28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439B-61DF-4C56-AF03-AF015BE99F5E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8325-6E11-4FCF-B4A7-C1725718D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439B-61DF-4C56-AF03-AF015BE99F5E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8325-6E11-4FCF-B4A7-C1725718D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E439B-61DF-4C56-AF03-AF015BE99F5E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E8325-6E11-4FCF-B4A7-C1725718D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5274-90D3-4F3D-BEBE-A8430B1CF768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0439-787F-4039-B140-A59C78D09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5274-90D3-4F3D-BEBE-A8430B1CF768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0439-787F-4039-B140-A59C78D09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5274-90D3-4F3D-BEBE-A8430B1CF768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0439-787F-4039-B140-A59C78D09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5274-90D3-4F3D-BEBE-A8430B1CF768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0439-787F-4039-B140-A59C78D09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5274-90D3-4F3D-BEBE-A8430B1CF768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0439-787F-4039-B140-A59C78D09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5274-90D3-4F3D-BEBE-A8430B1CF768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0439-787F-4039-B140-A59C78D09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5274-90D3-4F3D-BEBE-A8430B1CF768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0439-787F-4039-B140-A59C78D09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A6FC-5F3E-46C9-BFD2-C053F616BDE4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A2F7-5CDB-4170-9A9D-2635D2A28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5274-90D3-4F3D-BEBE-A8430B1CF768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0439-787F-4039-B140-A59C78D09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5274-90D3-4F3D-BEBE-A8430B1CF768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0439-787F-4039-B140-A59C78D09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5274-90D3-4F3D-BEBE-A8430B1CF768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0439-787F-4039-B140-A59C78D09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5274-90D3-4F3D-BEBE-A8430B1CF768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0439-787F-4039-B140-A59C78D09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7" name="Picture 2" descr="C:\Users\pothoulaki.m\Pictures\brand new244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2214610" y="-2857544"/>
            <a:ext cx="13573126" cy="11210926"/>
          </a:xfrm>
          <a:prstGeom prst="rect">
            <a:avLst/>
          </a:prstGeom>
          <a:noFill/>
        </p:spPr>
      </p:pic>
      <p:pic>
        <p:nvPicPr>
          <p:cNvPr id="8" name="Picture 3" descr="C:\Users\pothoulaki.m\Pictures\Kmop Logo En.jpg"/>
          <p:cNvPicPr>
            <a:picLocks noChangeAspect="1" noChangeArrowheads="1"/>
          </p:cNvPicPr>
          <p:nvPr userDrawn="1"/>
        </p:nvPicPr>
        <p:blipFill>
          <a:blip r:embed="rId3">
            <a:lum/>
          </a:blip>
          <a:srcRect/>
          <a:stretch>
            <a:fillRect/>
          </a:stretch>
        </p:blipFill>
        <p:spPr bwMode="auto">
          <a:xfrm>
            <a:off x="8358214" y="6357958"/>
            <a:ext cx="3071834" cy="2164757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A6FC-5F3E-46C9-BFD2-C053F616BDE4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A2F7-5CDB-4170-9A9D-2635D2A28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A6FC-5F3E-46C9-BFD2-C053F616BDE4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A2F7-5CDB-4170-9A9D-2635D2A28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A6FC-5F3E-46C9-BFD2-C053F616BDE4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A2F7-5CDB-4170-9A9D-2635D2A28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A6FC-5F3E-46C9-BFD2-C053F616BDE4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A2F7-5CDB-4170-9A9D-2635D2A28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A6FC-5F3E-46C9-BFD2-C053F616BDE4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A2F7-5CDB-4170-9A9D-2635D2A28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A6FC-5F3E-46C9-BFD2-C053F616BDE4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A2F7-5CDB-4170-9A9D-2635D2A28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A6FC-5F3E-46C9-BFD2-C053F616BDE4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A2F7-5CDB-4170-9A9D-2635D2A28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A6FC-5F3E-46C9-BFD2-C053F616BDE4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A2F7-5CDB-4170-9A9D-2635D2A28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A6FC-5F3E-46C9-BFD2-C053F616BDE4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58DA2F7-5CDB-4170-9A9D-2635D2A282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A6FC-5F3E-46C9-BFD2-C053F616BDE4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A2F7-5CDB-4170-9A9D-2635D2A28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A6FC-5F3E-46C9-BFD2-C053F616BDE4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A2F7-5CDB-4170-9A9D-2635D2A28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AE439B-61DF-4C56-AF03-AF015BE99F5E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AE8325-6E11-4FCF-B4A7-C1725718D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E439B-61DF-4C56-AF03-AF015BE99F5E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E8325-6E11-4FCF-B4A7-C1725718D9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E439B-61DF-4C56-AF03-AF015BE99F5E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E8325-6E11-4FCF-B4A7-C1725718D9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E439B-61DF-4C56-AF03-AF015BE99F5E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E8325-6E11-4FCF-B4A7-C1725718D9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E439B-61DF-4C56-AF03-AF015BE99F5E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E8325-6E11-4FCF-B4A7-C1725718D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A6FC-5F3E-46C9-BFD2-C053F616BDE4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A2F7-5CDB-4170-9A9D-2635D2A28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E439B-61DF-4C56-AF03-AF015BE99F5E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E8325-6E11-4FCF-B4A7-C1725718D9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E439B-61DF-4C56-AF03-AF015BE99F5E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E8325-6E11-4FCF-B4A7-C1725718D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AAE439B-61DF-4C56-AF03-AF015BE99F5E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E8325-6E11-4FCF-B4A7-C1725718D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AE439B-61DF-4C56-AF03-AF015BE99F5E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AE8325-6E11-4FCF-B4A7-C1725718D9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E439B-61DF-4C56-AF03-AF015BE99F5E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E8325-6E11-4FCF-B4A7-C1725718D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AE439B-61DF-4C56-AF03-AF015BE99F5E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E8325-6E11-4FCF-B4A7-C1725718D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A6FC-5F3E-46C9-BFD2-C053F616BDE4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A2F7-5CDB-4170-9A9D-2635D2A28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A6FC-5F3E-46C9-BFD2-C053F616BDE4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A2F7-5CDB-4170-9A9D-2635D2A28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A6FC-5F3E-46C9-BFD2-C053F616BDE4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A2F7-5CDB-4170-9A9D-2635D2A28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A6FC-5F3E-46C9-BFD2-C053F616BDE4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A2F7-5CDB-4170-9A9D-2635D2A28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2A6FC-5F3E-46C9-BFD2-C053F616BDE4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DA2F7-5CDB-4170-9A9D-2635D2A28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E439B-61DF-4C56-AF03-AF015BE99F5E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E8325-6E11-4FCF-B4A7-C1725718D9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25274-90D3-4F3D-BEBE-A8430B1CF768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70439-787F-4039-B140-A59C78D09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B2A6FC-5F3E-46C9-BFD2-C053F616BDE4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8DA2F7-5CDB-4170-9A9D-2635D2A282D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2B2A6FC-5F3E-46C9-BFD2-C053F616BDE4}" type="datetimeFigureOut">
              <a:rPr lang="en-US" smtClean="0"/>
              <a:pPr/>
              <a:t>1/18/2013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8DA2F7-5CDB-4170-9A9D-2635D2A282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chart" Target="../charts/chart2.xml"/><Relationship Id="rId7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16.png"/><Relationship Id="rId4" Type="http://schemas.openxmlformats.org/officeDocument/2006/relationships/image" Target="../media/image10.jpeg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857232"/>
            <a:ext cx="7772400" cy="182976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More Women in European Politics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8243918" cy="1460467"/>
          </a:xfrm>
        </p:spPr>
        <p:txBody>
          <a:bodyPr>
            <a:normAutofit fontScale="77500" lnSpcReduction="20000"/>
          </a:bodyPr>
          <a:lstStyle/>
          <a:p>
            <a:r>
              <a:rPr lang="en-US" sz="3300" b="1" dirty="0" smtClean="0"/>
              <a:t>Kick off meeting</a:t>
            </a:r>
          </a:p>
          <a:p>
            <a:endParaRPr lang="en-US" sz="3300" dirty="0" smtClean="0"/>
          </a:p>
          <a:p>
            <a:r>
              <a:rPr lang="en-US" sz="3300" dirty="0" smtClean="0"/>
              <a:t>KMOP – Family and Childcare Center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2050" name="Picture 2" descr="C:\Users\pothoulaki.m\Pictures\Kmop Logo 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28760" cy="1273386"/>
          </a:xfrm>
          <a:prstGeom prst="rect">
            <a:avLst/>
          </a:prstGeom>
          <a:noFill/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5929330"/>
            <a:ext cx="8243918" cy="928670"/>
          </a:xfrm>
          <a:prstGeom prst="rect">
            <a:avLst/>
          </a:prstGeom>
        </p:spPr>
        <p:txBody>
          <a:bodyPr vert="horz" lIns="45720" rIns="45720">
            <a:normAutofit fontScale="70000" lnSpcReduction="20000"/>
          </a:bodyPr>
          <a:lstStyle/>
          <a:p>
            <a:pPr marL="0" marR="64008" lvl="0" indent="0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64008" lvl="0" indent="0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lang="en-US" sz="2400" dirty="0">
              <a:solidFill>
                <a:schemeClr val="tx2"/>
              </a:solidFill>
            </a:endParaRPr>
          </a:p>
          <a:p>
            <a:pPr marL="0" marR="64008" lvl="0" indent="0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23-25 January 2013, Brussels  </a:t>
            </a:r>
            <a:endParaRPr kumimoji="0" lang="en-US" sz="3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Greek women in European Parliament</a:t>
            </a:r>
            <a:endParaRPr lang="en-US" sz="36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137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" name="Picture 2" descr="C:\Users\pothoulaki.m\Pictures\Kmop Logo 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839348"/>
            <a:ext cx="1142944" cy="1018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Women and Politics in Greece – a synopsis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214842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Greek political culture is complex combining both traditional elements and features of modern culture </a:t>
            </a:r>
          </a:p>
          <a:p>
            <a:r>
              <a:rPr lang="en-US" sz="2000" dirty="0" smtClean="0"/>
              <a:t>Legal framework is not sufficient to impede the multifaceted ‘unequal’ character of socio-political life</a:t>
            </a:r>
          </a:p>
          <a:p>
            <a:r>
              <a:rPr lang="en-US" sz="2000" dirty="0" smtClean="0"/>
              <a:t>Women’s political profiles vary enormously as related to their social identity in every day life</a:t>
            </a:r>
          </a:p>
          <a:p>
            <a:pPr lvl="1"/>
            <a:r>
              <a:rPr lang="en-US" sz="2000" dirty="0" smtClean="0"/>
              <a:t>Urban ≠ Rural areas</a:t>
            </a:r>
          </a:p>
          <a:p>
            <a:pPr lvl="1"/>
            <a:r>
              <a:rPr lang="en-US" sz="2000" dirty="0" smtClean="0"/>
              <a:t>Social roles</a:t>
            </a:r>
          </a:p>
          <a:p>
            <a:r>
              <a:rPr lang="en-US" sz="2000" dirty="0" smtClean="0"/>
              <a:t>Women’s social inferiority in Greek society is much more pronounced than challenged</a:t>
            </a:r>
          </a:p>
          <a:p>
            <a:pPr lvl="1">
              <a:buNone/>
            </a:pPr>
            <a:r>
              <a:rPr lang="en-US" sz="2000" dirty="0" smtClean="0"/>
              <a:t> 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						(Pantelidou-Maloutas, 2005)</a:t>
            </a:r>
          </a:p>
          <a:p>
            <a:endParaRPr lang="en-US" sz="2000" dirty="0" smtClean="0"/>
          </a:p>
          <a:p>
            <a:endParaRPr lang="en-US" sz="2000" dirty="0" smtClean="0"/>
          </a:p>
        </p:txBody>
      </p:sp>
      <p:pic>
        <p:nvPicPr>
          <p:cNvPr id="8" name="Picture 2" descr="C:\Users\pothoulaki.m\Pictures\Kmop Logo 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39348"/>
            <a:ext cx="1142944" cy="1018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0034" y="2714620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Thank you for your attention!</a:t>
            </a:r>
            <a:endParaRPr lang="en-US" sz="3600" dirty="0"/>
          </a:p>
        </p:txBody>
      </p:sp>
      <p:pic>
        <p:nvPicPr>
          <p:cNvPr id="8" name="Picture 2" descr="C:\Users\pothoulaki.m\Pictures\Kmop Logo 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39348"/>
            <a:ext cx="1142944" cy="1018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KMOP –History and Focus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1538" y="1785926"/>
            <a:ext cx="7858180" cy="4857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smtClean="0"/>
              <a:t>Founded in 1977, KMOP is an Athens-based NGO that focuses on the following issues:</a:t>
            </a:r>
          </a:p>
          <a:p>
            <a:pPr marL="0" indent="0"/>
            <a:r>
              <a:rPr lang="en-US" sz="1600" dirty="0" smtClean="0"/>
              <a:t> social welfare and health </a:t>
            </a:r>
          </a:p>
          <a:p>
            <a:pPr marL="0" indent="0"/>
            <a:r>
              <a:rPr lang="en-US" sz="1600" dirty="0" smtClean="0"/>
              <a:t> gender equality</a:t>
            </a:r>
          </a:p>
          <a:p>
            <a:pPr marL="0" indent="0"/>
            <a:r>
              <a:rPr lang="en-US" sz="1600" dirty="0" smtClean="0"/>
              <a:t> employability and employment generation </a:t>
            </a:r>
          </a:p>
          <a:p>
            <a:pPr marL="0" indent="0"/>
            <a:r>
              <a:rPr lang="en-US" sz="1600" dirty="0" smtClean="0"/>
              <a:t> scientific research and the development of know-how in social policy issues</a:t>
            </a:r>
          </a:p>
          <a:p>
            <a:pPr marL="0" indent="0"/>
            <a:r>
              <a:rPr lang="en-US" sz="1600" dirty="0" smtClean="0"/>
              <a:t> integrated support to socially vulnerable groups</a:t>
            </a:r>
          </a:p>
          <a:p>
            <a:pPr lvl="1" algn="just">
              <a:lnSpc>
                <a:spcPct val="80000"/>
              </a:lnSpc>
              <a:spcBef>
                <a:spcPts val="450"/>
              </a:spcBef>
              <a:buNone/>
              <a:defRPr/>
            </a:pPr>
            <a:endParaRPr lang="en-US" sz="1900" dirty="0" smtClean="0">
              <a:effectLst>
                <a:outerShdw blurRad="38100" dist="38100" dir="2700000" algn="tl">
                  <a:srgbClr val="C0C0C0"/>
                </a:outerShdw>
              </a:effectLst>
              <a:ea typeface="Arial Unicode MS" pitchFamily="34" charset="-128"/>
              <a:cs typeface="Arial Unicode MS" pitchFamily="34" charset="-128"/>
            </a:endParaRPr>
          </a:p>
          <a:p>
            <a:pPr lvl="1" algn="just">
              <a:lnSpc>
                <a:spcPct val="80000"/>
              </a:lnSpc>
              <a:spcBef>
                <a:spcPts val="450"/>
              </a:spcBef>
              <a:buNone/>
              <a:defRPr/>
            </a:pPr>
            <a:r>
              <a:rPr lang="en-US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Arial Unicode MS" pitchFamily="34" charset="-128"/>
                <a:cs typeface="Arial Unicode MS" pitchFamily="34" charset="-128"/>
              </a:rPr>
              <a:t>Target groups</a:t>
            </a:r>
          </a:p>
          <a:p>
            <a:pPr lvl="1" algn="just">
              <a:lnSpc>
                <a:spcPct val="80000"/>
              </a:lnSpc>
              <a:spcBef>
                <a:spcPts val="450"/>
              </a:spcBef>
              <a:defRPr/>
            </a:pPr>
            <a:r>
              <a:rPr lang="en-US" sz="1600" dirty="0" smtClean="0">
                <a:ea typeface="Arial Unicode MS" pitchFamily="34" charset="-128"/>
                <a:cs typeface="Arial Unicode MS" pitchFamily="34" charset="-128"/>
              </a:rPr>
              <a:t>Families facing a variety of social problems</a:t>
            </a:r>
            <a:endParaRPr lang="en-GB" sz="1600" dirty="0" smtClean="0">
              <a:ea typeface="Arial Unicode MS" pitchFamily="34" charset="-128"/>
              <a:cs typeface="Arial Unicode MS" pitchFamily="34" charset="-128"/>
            </a:endParaRPr>
          </a:p>
          <a:p>
            <a:pPr lvl="1" algn="just">
              <a:lnSpc>
                <a:spcPct val="80000"/>
              </a:lnSpc>
              <a:spcBef>
                <a:spcPts val="450"/>
              </a:spcBef>
              <a:defRPr/>
            </a:pPr>
            <a:r>
              <a:rPr lang="en-US" sz="1600" dirty="0" smtClean="0">
                <a:ea typeface="Arial Unicode MS" pitchFamily="34" charset="-128"/>
                <a:cs typeface="Arial Unicode MS" pitchFamily="34" charset="-128"/>
              </a:rPr>
              <a:t>Single-parent families</a:t>
            </a:r>
            <a:endParaRPr lang="en-GB" sz="1600" dirty="0" smtClean="0">
              <a:ea typeface="Arial Unicode MS" pitchFamily="34" charset="-128"/>
              <a:cs typeface="Arial Unicode MS" pitchFamily="34" charset="-128"/>
            </a:endParaRPr>
          </a:p>
          <a:p>
            <a:pPr lvl="1" algn="just">
              <a:lnSpc>
                <a:spcPct val="80000"/>
              </a:lnSpc>
              <a:spcBef>
                <a:spcPts val="450"/>
              </a:spcBef>
              <a:defRPr/>
            </a:pPr>
            <a:r>
              <a:rPr lang="en-US" sz="1600" dirty="0" smtClean="0">
                <a:ea typeface="Arial Unicode MS" pitchFamily="34" charset="-128"/>
                <a:cs typeface="Arial Unicode MS" pitchFamily="34" charset="-128"/>
              </a:rPr>
              <a:t>Women in difficult situations </a:t>
            </a:r>
          </a:p>
          <a:p>
            <a:pPr lvl="1" algn="just">
              <a:lnSpc>
                <a:spcPct val="80000"/>
              </a:lnSpc>
              <a:spcBef>
                <a:spcPts val="450"/>
              </a:spcBef>
              <a:defRPr/>
            </a:pPr>
            <a:r>
              <a:rPr lang="en-US" sz="1600" dirty="0" smtClean="0">
                <a:ea typeface="Arial Unicode MS" pitchFamily="34" charset="-128"/>
                <a:cs typeface="Arial Unicode MS" pitchFamily="34" charset="-128"/>
              </a:rPr>
              <a:t>Elderly</a:t>
            </a:r>
          </a:p>
          <a:p>
            <a:pPr lvl="1" algn="just">
              <a:lnSpc>
                <a:spcPct val="80000"/>
              </a:lnSpc>
              <a:spcBef>
                <a:spcPts val="450"/>
              </a:spcBef>
              <a:defRPr/>
            </a:pPr>
            <a:r>
              <a:rPr lang="en-US" sz="1600" dirty="0" smtClean="0">
                <a:ea typeface="Arial Unicode MS" pitchFamily="34" charset="-128"/>
                <a:cs typeface="Arial Unicode MS" pitchFamily="34" charset="-128"/>
              </a:rPr>
              <a:t>Children suffering from physical and sexual abuse</a:t>
            </a:r>
            <a:endParaRPr lang="en-US" sz="1600" dirty="0" smtClean="0"/>
          </a:p>
          <a:p>
            <a:pPr lvl="1"/>
            <a:r>
              <a:rPr lang="en-US" sz="1600" dirty="0" smtClean="0"/>
              <a:t>Persons suffering from physical disabilities and mental disorders</a:t>
            </a:r>
          </a:p>
          <a:p>
            <a:pPr lvl="1">
              <a:lnSpc>
                <a:spcPct val="80000"/>
              </a:lnSpc>
              <a:spcBef>
                <a:spcPts val="450"/>
              </a:spcBef>
              <a:defRPr/>
            </a:pPr>
            <a:r>
              <a:rPr lang="en-US" sz="1600" dirty="0" smtClean="0">
                <a:ea typeface="Arial Unicode MS" pitchFamily="34" charset="-128"/>
                <a:cs typeface="Arial Unicode MS" pitchFamily="34" charset="-128"/>
              </a:rPr>
              <a:t>Long-term unemployed and people with low professional qualifications </a:t>
            </a:r>
          </a:p>
          <a:p>
            <a:pPr lvl="1">
              <a:lnSpc>
                <a:spcPct val="80000"/>
              </a:lnSpc>
              <a:spcBef>
                <a:spcPts val="450"/>
              </a:spcBef>
              <a:defRPr/>
            </a:pPr>
            <a:r>
              <a:rPr lang="en-US" sz="1600" dirty="0" smtClean="0">
                <a:ea typeface="Arial Unicode MS" pitchFamily="34" charset="-128"/>
                <a:cs typeface="Arial Unicode MS" pitchFamily="34" charset="-128"/>
              </a:rPr>
              <a:t>Refugees, repatriates and migrants</a:t>
            </a:r>
          </a:p>
          <a:p>
            <a:pPr lvl="1" algn="just">
              <a:lnSpc>
                <a:spcPct val="80000"/>
              </a:lnSpc>
              <a:spcBef>
                <a:spcPts val="450"/>
              </a:spcBef>
              <a:defRPr/>
            </a:pPr>
            <a:endParaRPr lang="en-US" sz="1400" dirty="0" smtClean="0">
              <a:ea typeface="Arial Unicode MS" pitchFamily="34" charset="-128"/>
              <a:cs typeface="Arial Unicode MS" pitchFamily="34" charset="-128"/>
            </a:endParaRPr>
          </a:p>
          <a:p>
            <a:pPr lvl="1" algn="just">
              <a:lnSpc>
                <a:spcPct val="80000"/>
              </a:lnSpc>
              <a:spcBef>
                <a:spcPts val="450"/>
              </a:spcBef>
              <a:buNone/>
              <a:defRPr/>
            </a:pPr>
            <a:endParaRPr lang="en-US" sz="1400" dirty="0" smtClean="0">
              <a:ea typeface="Arial Unicode MS" pitchFamily="34" charset="-128"/>
              <a:cs typeface="Arial Unicode MS" pitchFamily="34" charset="-128"/>
            </a:endParaRPr>
          </a:p>
          <a:p>
            <a:pPr lvl="1" algn="just">
              <a:lnSpc>
                <a:spcPct val="80000"/>
              </a:lnSpc>
              <a:spcBef>
                <a:spcPts val="450"/>
              </a:spcBef>
              <a:defRPr/>
            </a:pPr>
            <a:endParaRPr lang="en-GB" dirty="0" smtClean="0">
              <a:effectLst>
                <a:outerShdw blurRad="38100" dist="38100" dir="2700000" algn="tl">
                  <a:srgbClr val="C0C0C0"/>
                </a:outerShdw>
              </a:effectLst>
              <a:ea typeface="Arial Unicode MS" pitchFamily="34" charset="-128"/>
              <a:cs typeface="Arial Unicode MS" pitchFamily="34" charset="-128"/>
            </a:endParaRPr>
          </a:p>
          <a:p>
            <a:endParaRPr lang="en-US" dirty="0"/>
          </a:p>
        </p:txBody>
      </p:sp>
      <p:pic>
        <p:nvPicPr>
          <p:cNvPr id="8" name="Picture 2" descr="C:\Users\pothoulaki.m\Pictures\Kmop Logo 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39348"/>
            <a:ext cx="1142944" cy="1018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KMOP –Focus on the social identity of women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71472" y="1500174"/>
          <a:ext cx="8072493" cy="4491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07"/>
                <a:gridCol w="2833707"/>
                <a:gridCol w="2405079"/>
              </a:tblGrid>
              <a:tr h="487723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Year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Project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Target </a:t>
                      </a:r>
                      <a:r>
                        <a:rPr lang="en-US" sz="1200" baseline="0" dirty="0" smtClean="0"/>
                        <a:t> group </a:t>
                      </a:r>
                      <a:endParaRPr lang="en-US" sz="1200" dirty="0"/>
                    </a:p>
                  </a:txBody>
                  <a:tcPr/>
                </a:tc>
              </a:tr>
              <a:tr h="638173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2013</a:t>
                      </a:r>
                    </a:p>
                    <a:p>
                      <a:r>
                        <a:rPr lang="en-US" sz="1050" dirty="0" smtClean="0"/>
                        <a:t>National Project</a:t>
                      </a:r>
                    </a:p>
                    <a:p>
                      <a:r>
                        <a:rPr lang="en-US" sz="1050" dirty="0" smtClean="0"/>
                        <a:t>KETHI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aseline="0" dirty="0" smtClean="0"/>
                        <a:t>Development of a network, for the participation of women in politics and  in decision making processes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0" dirty="0" smtClean="0"/>
                        <a:t>Women in</a:t>
                      </a:r>
                      <a:r>
                        <a:rPr lang="en-US" sz="1050" b="0" baseline="0" dirty="0" smtClean="0"/>
                        <a:t> politics</a:t>
                      </a:r>
                      <a:endParaRPr lang="en-US" sz="1050" b="0" dirty="0"/>
                    </a:p>
                  </a:txBody>
                  <a:tcPr/>
                </a:tc>
              </a:tr>
              <a:tr h="99555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2009-2010</a:t>
                      </a:r>
                    </a:p>
                    <a:p>
                      <a:r>
                        <a:rPr lang="en-US" sz="1050" dirty="0" smtClean="0"/>
                        <a:t>European Project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5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“DIA-EU: Dialogue with the EU – the voice of the citizens “</a:t>
                      </a:r>
                    </a:p>
                    <a:p>
                      <a:r>
                        <a:rPr kumimoji="0" lang="en-US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empowering </a:t>
                      </a:r>
                      <a:r>
                        <a:rPr kumimoji="0" lang="en-GB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citizens to express their opinions on European integration process and the EU policies</a:t>
                      </a:r>
                      <a:endParaRPr lang="en-US" sz="105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0" dirty="0" smtClean="0"/>
                        <a:t>Women</a:t>
                      </a:r>
                      <a:r>
                        <a:rPr lang="en-US" sz="1050" b="0" baseline="0" dirty="0" smtClean="0"/>
                        <a:t> as citizens</a:t>
                      </a:r>
                      <a:endParaRPr lang="en-US" sz="1050" b="0" dirty="0"/>
                    </a:p>
                  </a:txBody>
                  <a:tcPr/>
                </a:tc>
              </a:tr>
              <a:tr h="736074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2005-2008</a:t>
                      </a:r>
                    </a:p>
                    <a:p>
                      <a:r>
                        <a:rPr lang="en-US" sz="1050" dirty="0" smtClean="0"/>
                        <a:t>4 National  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Promoting equal</a:t>
                      </a:r>
                      <a:r>
                        <a:rPr lang="en-US" sz="1050" baseline="0" dirty="0" smtClean="0"/>
                        <a:t> opportunities in professional settings  and in Greek enterprises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0" baseline="0" dirty="0" smtClean="0"/>
                        <a:t>Unemployed women,</a:t>
                      </a:r>
                    </a:p>
                    <a:p>
                      <a:r>
                        <a:rPr lang="en-US" sz="1050" b="0" baseline="0" dirty="0" smtClean="0"/>
                        <a:t>victims of domestic violence</a:t>
                      </a:r>
                      <a:endParaRPr lang="en-US" sz="1050" b="0" dirty="0"/>
                    </a:p>
                  </a:txBody>
                  <a:tcPr/>
                </a:tc>
              </a:tr>
              <a:tr h="816862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2004-2006</a:t>
                      </a:r>
                    </a:p>
                    <a:p>
                      <a:r>
                        <a:rPr lang="en-US" sz="1050" dirty="0" smtClean="0"/>
                        <a:t>European project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 smtClean="0"/>
                        <a:t>"The Two Images in Reconstruction: Maternity and Paternity.  Overcoming Gender Stereotypes and Promoting Gender Equality."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0" dirty="0" smtClean="0"/>
                        <a:t>Young people and teenagers, policy makers, family associations</a:t>
                      </a:r>
                      <a:r>
                        <a:rPr lang="en-US" sz="1050" b="0" baseline="0" dirty="0" smtClean="0"/>
                        <a:t> and local communities</a:t>
                      </a:r>
                      <a:endParaRPr lang="en-US" sz="1050" b="0" dirty="0"/>
                    </a:p>
                  </a:txBody>
                  <a:tcPr/>
                </a:tc>
              </a:tr>
              <a:tr h="816862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2000-2001</a:t>
                      </a:r>
                    </a:p>
                    <a:p>
                      <a:r>
                        <a:rPr lang="en-US" sz="1050" dirty="0" smtClean="0"/>
                        <a:t>European project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 smtClean="0"/>
                        <a:t>4th Medium-term Programme of Community Action for Equality between Men and Women: "Best practices across Europe on reconciliation of family and professional life"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b="0" dirty="0" smtClean="0"/>
                        <a:t>Family associations, families with children</a:t>
                      </a:r>
                      <a:r>
                        <a:rPr lang="en-US" sz="1050" b="0" baseline="0" dirty="0" smtClean="0"/>
                        <a:t> and social services</a:t>
                      </a:r>
                      <a:endParaRPr lang="en-US" sz="1050" b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pothoulaki.m\Pictures\Kmop Logo 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30326"/>
            <a:ext cx="928662" cy="8276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85720" y="2071678"/>
          <a:ext cx="8572560" cy="339162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57520"/>
                <a:gridCol w="2357454"/>
                <a:gridCol w="3357586"/>
              </a:tblGrid>
              <a:tr h="284729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YEAR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LAW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EFFECT</a:t>
                      </a:r>
                      <a:endParaRPr lang="en-US" sz="1100" dirty="0"/>
                    </a:p>
                  </a:txBody>
                  <a:tcPr/>
                </a:tc>
              </a:tr>
              <a:tr h="1499013"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1952</a:t>
                      </a:r>
                      <a:endParaRPr lang="en-US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2159/1952</a:t>
                      </a:r>
                    </a:p>
                    <a:p>
                      <a:endParaRPr lang="en-US" sz="1050" dirty="0" smtClean="0"/>
                    </a:p>
                    <a:p>
                      <a:r>
                        <a:rPr lang="en-US" sz="1050" dirty="0" smtClean="0"/>
                        <a:t>Greek women obtained</a:t>
                      </a:r>
                      <a:r>
                        <a:rPr lang="en-US" sz="1050" baseline="0" dirty="0" smtClean="0"/>
                        <a:t> full political rights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The</a:t>
                      </a:r>
                      <a:r>
                        <a:rPr lang="en-US" sz="1050" baseline="0" dirty="0" smtClean="0"/>
                        <a:t> law was first implemented in 1956 at a national level and in 1953 at a local level</a:t>
                      </a:r>
                    </a:p>
                    <a:p>
                      <a:endParaRPr lang="en-US" sz="1050" baseline="0" dirty="0" smtClean="0"/>
                    </a:p>
                    <a:p>
                      <a:r>
                        <a:rPr lang="en-US" sz="1050" b="1" dirty="0" smtClean="0"/>
                        <a:t>1953:</a:t>
                      </a:r>
                      <a:r>
                        <a:rPr lang="en-US" sz="1050" dirty="0" smtClean="0"/>
                        <a:t> The</a:t>
                      </a:r>
                      <a:r>
                        <a:rPr lang="en-US" sz="1050" baseline="0" dirty="0" smtClean="0"/>
                        <a:t> first woman as an MP replacing a man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baseline="0" dirty="0" smtClean="0"/>
                        <a:t>1956:</a:t>
                      </a:r>
                      <a:r>
                        <a:rPr lang="en-US" sz="1050" baseline="0" dirty="0" smtClean="0"/>
                        <a:t> The first woman as a  Minister (Ministry of Social welfare) and as a member of the government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</a:tr>
              <a:tr h="803940"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1975</a:t>
                      </a:r>
                      <a:endParaRPr lang="en-US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Constitution 1975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dirty="0" smtClean="0"/>
                        <a:t>(Par.4)</a:t>
                      </a:r>
                    </a:p>
                    <a:p>
                      <a:endParaRPr lang="en-US" sz="1050" dirty="0" smtClean="0"/>
                    </a:p>
                    <a:p>
                      <a:r>
                        <a:rPr lang="en-US" sz="1050" dirty="0" smtClean="0"/>
                        <a:t>Women’s full political rights are</a:t>
                      </a:r>
                      <a:r>
                        <a:rPr lang="en-US" sz="1050" baseline="0" dirty="0" smtClean="0"/>
                        <a:t>  recognized by the Constitution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 smtClean="0"/>
                    </a:p>
                    <a:p>
                      <a:r>
                        <a:rPr lang="en-US" sz="1050" dirty="0" smtClean="0"/>
                        <a:t>Constitutional fortification</a:t>
                      </a:r>
                      <a:r>
                        <a:rPr lang="en-US" sz="1050" baseline="0" dirty="0" smtClean="0"/>
                        <a:t> of women’s participation in politics</a:t>
                      </a:r>
                      <a:endParaRPr lang="en-US" sz="1050" dirty="0"/>
                    </a:p>
                  </a:txBody>
                  <a:tcPr/>
                </a:tc>
              </a:tr>
              <a:tr h="803940">
                <a:tc>
                  <a:txBody>
                    <a:bodyPr/>
                    <a:lstStyle/>
                    <a:p>
                      <a:r>
                        <a:rPr lang="en-US" sz="1050" b="1" dirty="0" smtClean="0"/>
                        <a:t>2001</a:t>
                      </a:r>
                      <a:endParaRPr lang="en-US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2910/2001</a:t>
                      </a:r>
                    </a:p>
                    <a:p>
                      <a:endParaRPr lang="en-US" sz="1050" dirty="0" smtClean="0"/>
                    </a:p>
                    <a:p>
                      <a:r>
                        <a:rPr lang="en-US" sz="1050" dirty="0" smtClean="0"/>
                        <a:t>Establishing</a:t>
                      </a:r>
                      <a:r>
                        <a:rPr lang="en-US" sz="1050" baseline="0" dirty="0" smtClean="0"/>
                        <a:t> quotas for the participation of both sexes in ballots</a:t>
                      </a:r>
                      <a:endParaRPr lang="en-US" sz="105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Participation</a:t>
                      </a:r>
                      <a:r>
                        <a:rPr lang="en-US" sz="1050" baseline="0" dirty="0" smtClean="0"/>
                        <a:t> of members of each sex  should equal at least 1/3 of  total participants in ballots (applied for both local and national elections)</a:t>
                      </a:r>
                      <a:endParaRPr lang="en-US" sz="1050" dirty="0" smtClean="0"/>
                    </a:p>
                    <a:p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Legislative framework</a:t>
            </a:r>
            <a:br>
              <a:rPr lang="en-US" sz="3200" dirty="0" smtClean="0"/>
            </a:br>
            <a:r>
              <a:rPr lang="en-US" sz="3200" dirty="0" smtClean="0"/>
              <a:t>Women and Politics in Greece</a:t>
            </a:r>
            <a:endParaRPr lang="en-US" sz="3200" dirty="0"/>
          </a:p>
        </p:txBody>
      </p:sp>
      <p:pic>
        <p:nvPicPr>
          <p:cNvPr id="6" name="Picture 2" descr="C:\Users\pothoulaki.m\Pictures\Kmop Logo 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30326"/>
            <a:ext cx="928662" cy="82767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00100" y="5643578"/>
            <a:ext cx="7786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*2000: Law 2839/2000, article 6</a:t>
            </a:r>
          </a:p>
          <a:p>
            <a:r>
              <a:rPr lang="en-US" sz="1400" dirty="0" smtClean="0"/>
              <a:t>Establishing quotas for the participation of both sexes in the public management sector </a:t>
            </a:r>
          </a:p>
          <a:p>
            <a:r>
              <a:rPr lang="en-US" sz="1400" dirty="0" smtClean="0"/>
              <a:t>(e.g. boards of directors, committees etc.)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/>
            </a:r>
            <a:br>
              <a:rPr lang="en-US" sz="5400" dirty="0" smtClean="0"/>
            </a:br>
            <a:endParaRPr lang="en-US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609600" y="8564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Women MPs in Greece – a historical review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714489"/>
          <a:ext cx="8229600" cy="4286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C:\Users\pothoulaki.m\Pictures\Kmop Logo 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30327"/>
            <a:ext cx="928662" cy="8276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286280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en-US" sz="18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pic>
        <p:nvPicPr>
          <p:cNvPr id="8" name="Picture 2" descr="C:\Users\pothoulaki.m\Pictures\Kmop Logo 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39348"/>
            <a:ext cx="1142944" cy="1018652"/>
          </a:xfrm>
          <a:prstGeom prst="rect">
            <a:avLst/>
          </a:prstGeom>
          <a:noFill/>
        </p:spPr>
      </p:pic>
      <p:sp>
        <p:nvSpPr>
          <p:cNvPr id="6" name="Content Placeholder 4"/>
          <p:cNvSpPr txBox="1">
            <a:spLocks/>
          </p:cNvSpPr>
          <p:nvPr/>
        </p:nvSpPr>
        <p:spPr>
          <a:xfrm>
            <a:off x="609600" y="1714488"/>
            <a:ext cx="8229600" cy="44291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Gradual increase </a:t>
            </a:r>
            <a:r>
              <a:rPr lang="en-US" sz="2000" dirty="0" smtClean="0"/>
              <a:t>of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women’s partici</a:t>
            </a:r>
            <a:r>
              <a:rPr lang="en-US" sz="2000" dirty="0" err="1" smtClean="0"/>
              <a:t>pation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the political scene, since the fall of dictatorship in Greece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endParaRPr lang="en-US" sz="20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le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0" rIns="0" bIns="0" anchor="b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Women MPs in Greece – a </a:t>
            </a:r>
            <a:r>
              <a:rPr lang="en-US" sz="3600" dirty="0" smtClean="0"/>
              <a:t>h</a:t>
            </a: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istorical review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000102" y="2571744"/>
          <a:ext cx="7429548" cy="299824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85816"/>
                <a:gridCol w="1428760"/>
                <a:gridCol w="1214446"/>
                <a:gridCol w="1524010"/>
                <a:gridCol w="1238258"/>
                <a:gridCol w="1238258"/>
              </a:tblGrid>
              <a:tr h="1285884">
                <a:tc>
                  <a:txBody>
                    <a:bodyPr/>
                    <a:lstStyle/>
                    <a:p>
                      <a:endParaRPr lang="en-US" sz="1400" dirty="0" smtClean="0">
                        <a:latin typeface="+mj-lt"/>
                      </a:endParaRPr>
                    </a:p>
                    <a:p>
                      <a:endParaRPr lang="en-US" sz="1400" dirty="0" smtClean="0">
                        <a:latin typeface="+mj-lt"/>
                      </a:endParaRPr>
                    </a:p>
                    <a:p>
                      <a:endParaRPr lang="en-US" sz="1400" dirty="0" smtClean="0">
                        <a:latin typeface="+mj-lt"/>
                      </a:endParaRPr>
                    </a:p>
                    <a:p>
                      <a:r>
                        <a:rPr lang="en-US" sz="1400" dirty="0" smtClean="0">
                          <a:latin typeface="+mj-lt"/>
                        </a:rPr>
                        <a:t>YEAR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         </a:t>
                      </a:r>
                    </a:p>
                    <a:p>
                      <a:endParaRPr lang="en-US" sz="1400" dirty="0" smtClean="0">
                        <a:latin typeface="+mj-lt"/>
                      </a:endParaRPr>
                    </a:p>
                    <a:p>
                      <a:endParaRPr lang="en-US" sz="1400" dirty="0" smtClean="0">
                        <a:latin typeface="+mj-lt"/>
                      </a:endParaRPr>
                    </a:p>
                    <a:p>
                      <a:r>
                        <a:rPr lang="en-US" sz="1400" dirty="0" smtClean="0">
                          <a:latin typeface="+mj-lt"/>
                        </a:rPr>
                        <a:t>Center</a:t>
                      </a:r>
                      <a:r>
                        <a:rPr lang="en-US" sz="1400" baseline="0" dirty="0" smtClean="0">
                          <a:latin typeface="+mj-lt"/>
                        </a:rPr>
                        <a:t> Right Political Party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>
                        <a:latin typeface="+mj-lt"/>
                      </a:endParaRPr>
                    </a:p>
                    <a:p>
                      <a:endParaRPr lang="en-US" sz="1400" dirty="0" smtClean="0">
                        <a:latin typeface="+mj-lt"/>
                      </a:endParaRPr>
                    </a:p>
                    <a:p>
                      <a:endParaRPr lang="en-US" sz="1400" dirty="0" smtClean="0">
                        <a:latin typeface="+mj-lt"/>
                      </a:endParaRPr>
                    </a:p>
                    <a:p>
                      <a:r>
                        <a:rPr lang="en-US" sz="1400" dirty="0" smtClean="0">
                          <a:latin typeface="+mj-lt"/>
                        </a:rPr>
                        <a:t>Social</a:t>
                      </a:r>
                      <a:r>
                        <a:rPr lang="en-US" sz="1400" baseline="0" dirty="0" smtClean="0">
                          <a:latin typeface="+mj-lt"/>
                        </a:rPr>
                        <a:t> Democratic Party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>
                        <a:latin typeface="+mj-lt"/>
                      </a:endParaRPr>
                    </a:p>
                    <a:p>
                      <a:endParaRPr lang="en-US" sz="1400" dirty="0" smtClean="0">
                        <a:latin typeface="+mj-lt"/>
                      </a:endParaRPr>
                    </a:p>
                    <a:p>
                      <a:endParaRPr lang="en-US" sz="1400" dirty="0" smtClean="0">
                        <a:latin typeface="+mj-lt"/>
                      </a:endParaRPr>
                    </a:p>
                    <a:p>
                      <a:endParaRPr lang="en-US" sz="1400" dirty="0" smtClean="0">
                        <a:latin typeface="+mj-lt"/>
                      </a:endParaRPr>
                    </a:p>
                    <a:p>
                      <a:r>
                        <a:rPr lang="en-US" sz="1400" dirty="0" smtClean="0">
                          <a:latin typeface="+mj-lt"/>
                        </a:rPr>
                        <a:t>Coalition</a:t>
                      </a:r>
                      <a:r>
                        <a:rPr lang="en-US" sz="1400" baseline="0" dirty="0" smtClean="0">
                          <a:latin typeface="+mj-lt"/>
                        </a:rPr>
                        <a:t> of the Left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>
                        <a:latin typeface="+mj-lt"/>
                      </a:endParaRPr>
                    </a:p>
                    <a:p>
                      <a:endParaRPr lang="en-US" sz="1400" dirty="0" smtClean="0">
                        <a:latin typeface="+mj-lt"/>
                      </a:endParaRPr>
                    </a:p>
                    <a:p>
                      <a:endParaRPr lang="en-US" sz="1400" dirty="0" smtClean="0">
                        <a:latin typeface="+mj-lt"/>
                      </a:endParaRPr>
                    </a:p>
                    <a:p>
                      <a:r>
                        <a:rPr lang="en-US" sz="1400" dirty="0" smtClean="0">
                          <a:latin typeface="+mj-lt"/>
                        </a:rPr>
                        <a:t>Communist</a:t>
                      </a:r>
                      <a:r>
                        <a:rPr lang="en-US" sz="1400" baseline="0" dirty="0" smtClean="0">
                          <a:latin typeface="+mj-lt"/>
                        </a:rPr>
                        <a:t> Party of Greece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>
                        <a:latin typeface="+mj-lt"/>
                      </a:endParaRPr>
                    </a:p>
                    <a:p>
                      <a:endParaRPr lang="en-US" sz="1400" dirty="0" smtClean="0">
                        <a:latin typeface="+mj-lt"/>
                      </a:endParaRPr>
                    </a:p>
                    <a:p>
                      <a:endParaRPr lang="en-US" sz="1400" dirty="0" smtClean="0">
                        <a:latin typeface="+mj-lt"/>
                      </a:endParaRPr>
                    </a:p>
                    <a:p>
                      <a:r>
                        <a:rPr lang="en-US" sz="1400" dirty="0" smtClean="0">
                          <a:latin typeface="+mj-lt"/>
                        </a:rPr>
                        <a:t>OTHER</a:t>
                      </a:r>
                    </a:p>
                    <a:p>
                      <a:r>
                        <a:rPr lang="en-US" sz="1400" dirty="0" smtClean="0">
                          <a:latin typeface="+mj-lt"/>
                        </a:rPr>
                        <a:t>PARTIES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40666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1974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4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1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</a:tr>
              <a:tr h="40666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1985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3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4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1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</a:tr>
              <a:tr h="40666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1996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5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2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2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1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</a:tr>
              <a:tr h="40666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j-lt"/>
                        </a:rPr>
                        <a:t>2004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19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14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1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4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pothoulaki.m\Pictures\new democracy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2643182"/>
            <a:ext cx="1103091" cy="571504"/>
          </a:xfrm>
          <a:prstGeom prst="rect">
            <a:avLst/>
          </a:prstGeom>
          <a:noFill/>
        </p:spPr>
      </p:pic>
      <p:pic>
        <p:nvPicPr>
          <p:cNvPr id="1027" name="Picture 3" descr="C:\Users\pothoulaki.m\Pictures\PASOK_new_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2571744"/>
            <a:ext cx="714380" cy="571503"/>
          </a:xfrm>
          <a:prstGeom prst="rect">
            <a:avLst/>
          </a:prstGeom>
          <a:noFill/>
        </p:spPr>
      </p:pic>
      <p:pic>
        <p:nvPicPr>
          <p:cNvPr id="1028" name="Picture 4" descr="C:\Users\pothoulaki.m\Pictures\SYRIZA log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2643182"/>
            <a:ext cx="1000132" cy="471010"/>
          </a:xfrm>
          <a:prstGeom prst="rect">
            <a:avLst/>
          </a:prstGeom>
          <a:noFill/>
        </p:spPr>
      </p:pic>
      <p:pic>
        <p:nvPicPr>
          <p:cNvPr id="1029" name="Picture 5" descr="C:\Users\pothoulaki.m\Pictures\kke_log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00760" y="2643182"/>
            <a:ext cx="571504" cy="500066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1071538" y="6000768"/>
            <a:ext cx="75724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dirty="0" smtClean="0"/>
              <a:t>	</a:t>
            </a:r>
            <a:r>
              <a:rPr lang="en-US" b="1" dirty="0" smtClean="0"/>
              <a:t>1991:  </a:t>
            </a:r>
            <a:r>
              <a:rPr lang="en-US" b="1" dirty="0" smtClean="0"/>
              <a:t>The first time a woman is leader in a political party (KKE)</a:t>
            </a:r>
          </a:p>
        </p:txBody>
      </p:sp>
      <p:pic>
        <p:nvPicPr>
          <p:cNvPr id="2" name="Picture 2" descr="C:\Users\pothoulaki.m\Pictures\political parties_logos\synaspismos tis aristeras kai tis proodou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00562" y="3214686"/>
            <a:ext cx="1058974" cy="261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/>
            </a:r>
            <a:br>
              <a:rPr lang="en-US" sz="5400" dirty="0" smtClean="0"/>
            </a:br>
            <a:endParaRPr lang="en-US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609600" y="8564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Women MPs in Greece – the state of play 2013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 descr="C:\Users\pothoulaki.m\Pictures\Kmop Logo 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30327"/>
            <a:ext cx="928662" cy="827673"/>
          </a:xfrm>
          <a:prstGeom prst="rect">
            <a:avLst/>
          </a:prstGeom>
          <a:noFill/>
        </p:spPr>
      </p:pic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922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Picture 2" descr="C:\Users\pothoulaki.m\Pictures\new democracy_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5643578"/>
            <a:ext cx="785818" cy="285752"/>
          </a:xfrm>
          <a:prstGeom prst="rect">
            <a:avLst/>
          </a:prstGeom>
          <a:noFill/>
        </p:spPr>
      </p:pic>
      <p:pic>
        <p:nvPicPr>
          <p:cNvPr id="11" name="Picture 3" descr="C:\Users\pothoulaki.m\Pictures\PASOK_new_lo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02" y="5500702"/>
            <a:ext cx="428628" cy="342902"/>
          </a:xfrm>
          <a:prstGeom prst="rect">
            <a:avLst/>
          </a:prstGeom>
          <a:noFill/>
        </p:spPr>
      </p:pic>
      <p:pic>
        <p:nvPicPr>
          <p:cNvPr id="12" name="Picture 4" descr="C:\Users\pothoulaki.m\Pictures\SYRIZA log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71670" y="5572140"/>
            <a:ext cx="642942" cy="302792"/>
          </a:xfrm>
          <a:prstGeom prst="rect">
            <a:avLst/>
          </a:prstGeom>
          <a:noFill/>
        </p:spPr>
      </p:pic>
      <p:pic>
        <p:nvPicPr>
          <p:cNvPr id="2050" name="Picture 2" descr="C:\Users\pothoulaki.m\Pictures\political parties_logos\IndependentGreeks_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86182" y="5572140"/>
            <a:ext cx="672708" cy="322899"/>
          </a:xfrm>
          <a:prstGeom prst="rect">
            <a:avLst/>
          </a:prstGeom>
          <a:noFill/>
        </p:spPr>
      </p:pic>
      <p:pic>
        <p:nvPicPr>
          <p:cNvPr id="2051" name="Picture 3" descr="C:\Users\pothoulaki.m\Pictures\political parties_logos\Dimokratiki_Aristera_logo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15008" y="5572140"/>
            <a:ext cx="558025" cy="327705"/>
          </a:xfrm>
          <a:prstGeom prst="rect">
            <a:avLst/>
          </a:prstGeom>
          <a:noFill/>
        </p:spPr>
      </p:pic>
      <p:pic>
        <p:nvPicPr>
          <p:cNvPr id="13" name="Picture 5" descr="C:\Users\pothoulaki.m\Pictures\kke_logo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15140" y="5572140"/>
            <a:ext cx="285752" cy="250033"/>
          </a:xfrm>
          <a:prstGeom prst="rect">
            <a:avLst/>
          </a:prstGeom>
          <a:noFill/>
        </p:spPr>
      </p:pic>
      <p:pic>
        <p:nvPicPr>
          <p:cNvPr id="2052" name="Picture 4" descr="C:\Users\pothoulaki.m\Pictures\political parties_logos\Chrisi avgi_logo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flipH="1">
            <a:off x="4857752" y="5715016"/>
            <a:ext cx="357189" cy="3608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286280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en-US" sz="18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pic>
        <p:nvPicPr>
          <p:cNvPr id="8" name="Picture 2" descr="C:\Users\pothoulaki.m\Pictures\Kmop Logo 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39348"/>
            <a:ext cx="1142944" cy="1018652"/>
          </a:xfrm>
          <a:prstGeom prst="rect">
            <a:avLst/>
          </a:prstGeom>
          <a:noFill/>
        </p:spPr>
      </p:pic>
      <p:sp>
        <p:nvSpPr>
          <p:cNvPr id="6" name="Content Placeholder 4"/>
          <p:cNvSpPr txBox="1">
            <a:spLocks/>
          </p:cNvSpPr>
          <p:nvPr/>
        </p:nvSpPr>
        <p:spPr>
          <a:xfrm>
            <a:off x="609600" y="1714488"/>
            <a:ext cx="8229600" cy="4429156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endParaRPr lang="en-US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en-US" sz="2300" dirty="0" smtClean="0"/>
              <a:t>The political situation in Greece is very different compared to previous years as there is a variety of political parties in the Parliament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endParaRPr lang="en-US" sz="23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en-US" sz="2300" dirty="0" smtClean="0"/>
              <a:t>Participation of women in politics is gradually increasing throughout the years having reached the highest percentage nowadays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endParaRPr kumimoji="0" lang="en-U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en-US" sz="2300" dirty="0" smtClean="0"/>
              <a:t>13 women out of 35 newly elected MPs in the elections of 2012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endParaRPr lang="en-US" sz="23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en-US" sz="2300" dirty="0" smtClean="0"/>
              <a:t>Women participate in diverse organizational boards and committees in their  representative political parties but they are still a minority compared to men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endParaRPr lang="en-US" sz="23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en-US" sz="2300" dirty="0" smtClean="0"/>
              <a:t>Two women have a leading role in the Government today as:</a:t>
            </a:r>
          </a:p>
          <a:p>
            <a:pPr marL="731520" lvl="1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lang="en-US" sz="2300" b="1" dirty="0" smtClean="0"/>
              <a:t>Minister of Tourism:	</a:t>
            </a:r>
            <a:r>
              <a:rPr lang="en-US" sz="2300" dirty="0" smtClean="0"/>
              <a:t>	Mrs Olga Kefalogianni</a:t>
            </a:r>
          </a:p>
          <a:p>
            <a:pPr marL="731520" lvl="1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r>
              <a:rPr lang="en-US" sz="2300" b="1" dirty="0" smtClean="0"/>
              <a:t>Deputy Minister of Health:</a:t>
            </a:r>
            <a:r>
              <a:rPr lang="en-US" sz="2300" dirty="0" smtClean="0"/>
              <a:t>		Mrs Foteini Skopouli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le 3"/>
          <p:cNvSpPr txBox="1">
            <a:spLocks noGrp="1"/>
          </p:cNvSpPr>
          <p:nvPr>
            <p:ph type="title"/>
          </p:nvPr>
        </p:nvSpPr>
        <p:spPr>
          <a:xfrm>
            <a:off x="571472" y="857232"/>
            <a:ext cx="8229600" cy="78581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Women MPs in Greece – the state of play today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Regional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and local positions – current situation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n-US" sz="18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572000" y="2000240"/>
            <a:ext cx="4038600" cy="422052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Only 9 out of 325 elected mayors are women</a:t>
            </a:r>
          </a:p>
          <a:p>
            <a:pPr lvl="1"/>
            <a:r>
              <a:rPr lang="en-US" sz="1800" dirty="0" smtClean="0"/>
              <a:t>3 urban municipalities in Attica</a:t>
            </a:r>
          </a:p>
          <a:p>
            <a:pPr lvl="1"/>
            <a:r>
              <a:rPr lang="en-US" sz="1800" dirty="0" smtClean="0"/>
              <a:t>6 rural municipalities in the rest of Greece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r>
              <a:rPr lang="en-US" sz="2000" dirty="0" smtClean="0"/>
              <a:t>No woman was appointed as prefect</a:t>
            </a:r>
          </a:p>
          <a:p>
            <a:endParaRPr lang="en-US" sz="2000" dirty="0"/>
          </a:p>
        </p:txBody>
      </p:sp>
      <p:pic>
        <p:nvPicPr>
          <p:cNvPr id="8" name="Picture 2" descr="C:\Users\pothoulaki.m\Pictures\Kmop Logo 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39348"/>
            <a:ext cx="1142944" cy="1018652"/>
          </a:xfrm>
          <a:prstGeom prst="rect">
            <a:avLst/>
          </a:prstGeom>
          <a:noFill/>
        </p:spPr>
      </p:pic>
      <p:sp>
        <p:nvSpPr>
          <p:cNvPr id="6" name="Content Placeholder 4"/>
          <p:cNvSpPr txBox="1">
            <a:spLocks/>
          </p:cNvSpPr>
          <p:nvPr/>
        </p:nvSpPr>
        <p:spPr>
          <a:xfrm>
            <a:off x="609600" y="1714488"/>
            <a:ext cx="8229600" cy="44291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endParaRPr lang="en-US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endParaRPr lang="en-US" sz="23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Picture 2" descr="C:\Users\pothoulaki.m\Pictures\women in politic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714488"/>
            <a:ext cx="3786214" cy="43434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1303</TotalTime>
  <Words>753</Words>
  <Application>Microsoft Office PowerPoint</Application>
  <PresentationFormat>On-screen Show (4:3)</PresentationFormat>
  <Paragraphs>194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1_Custom Design</vt:lpstr>
      <vt:lpstr>2_Custom Design</vt:lpstr>
      <vt:lpstr>Custom Design</vt:lpstr>
      <vt:lpstr>Flow</vt:lpstr>
      <vt:lpstr>Concourse</vt:lpstr>
      <vt:lpstr>More Women in European Politics</vt:lpstr>
      <vt:lpstr>KMOP –History and Focus</vt:lpstr>
      <vt:lpstr>KMOP –Focus on the social identity of women</vt:lpstr>
      <vt:lpstr>Legislative framework Women and Politics in Greece</vt:lpstr>
      <vt:lpstr> </vt:lpstr>
      <vt:lpstr> Women MPs in Greece – a historical review </vt:lpstr>
      <vt:lpstr> </vt:lpstr>
      <vt:lpstr>Women MPs in Greece – the state of play today</vt:lpstr>
      <vt:lpstr>Regional and local positions – current situation</vt:lpstr>
      <vt:lpstr>Greek women in European Parliament</vt:lpstr>
      <vt:lpstr>Women and Politics in Greece – a synopsis</vt:lpstr>
      <vt:lpstr>Thank you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pothoulaki.m</dc:creator>
  <cp:lastModifiedBy>pothoulaki.m</cp:lastModifiedBy>
  <cp:revision>180</cp:revision>
  <dcterms:created xsi:type="dcterms:W3CDTF">2013-01-08T08:31:34Z</dcterms:created>
  <dcterms:modified xsi:type="dcterms:W3CDTF">2013-01-18T10:21:08Z</dcterms:modified>
</cp:coreProperties>
</file>