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57"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4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7.0911708953047534E-2"/>
          <c:y val="4.4861391929187297E-2"/>
          <c:w val="0.91211298240497718"/>
          <c:h val="0.7294465288381724"/>
        </c:manualLayout>
      </c:layout>
      <c:barChart>
        <c:barDir val="col"/>
        <c:grouping val="clustered"/>
        <c:ser>
          <c:idx val="0"/>
          <c:order val="0"/>
          <c:tx>
            <c:strRef>
              <c:f>Sheet1!$B$1</c:f>
              <c:strCache>
                <c:ptCount val="1"/>
                <c:pt idx="0">
                  <c:v>Women</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howVal val="1"/>
          </c:dLbls>
          <c:cat>
            <c:strRef>
              <c:f>Sheet1!$A$2:$A$5</c:f>
              <c:strCache>
                <c:ptCount val="2"/>
                <c:pt idx="0">
                  <c:v>2004-2009</c:v>
                </c:pt>
                <c:pt idx="1">
                  <c:v>2009-2014</c:v>
                </c:pt>
              </c:strCache>
            </c:strRef>
          </c:cat>
          <c:val>
            <c:numRef>
              <c:f>Sheet1!$B$2:$B$5</c:f>
              <c:numCache>
                <c:formatCode>General</c:formatCode>
                <c:ptCount val="4"/>
                <c:pt idx="0">
                  <c:v>38.5</c:v>
                </c:pt>
                <c:pt idx="1">
                  <c:v>25</c:v>
                </c:pt>
              </c:numCache>
            </c:numRef>
          </c:val>
        </c:ser>
        <c:ser>
          <c:idx val="1"/>
          <c:order val="1"/>
          <c:tx>
            <c:strRef>
              <c:f>Sheet1!$C$1</c:f>
              <c:strCache>
                <c:ptCount val="1"/>
                <c:pt idx="0">
                  <c:v>Men</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howVal val="1"/>
          </c:dLbls>
          <c:cat>
            <c:strRef>
              <c:f>Sheet1!$A$2:$A$5</c:f>
              <c:strCache>
                <c:ptCount val="2"/>
                <c:pt idx="0">
                  <c:v>2004-2009</c:v>
                </c:pt>
                <c:pt idx="1">
                  <c:v>2009-2014</c:v>
                </c:pt>
              </c:strCache>
            </c:strRef>
          </c:cat>
          <c:val>
            <c:numRef>
              <c:f>Sheet1!$C$2:$C$5</c:f>
              <c:numCache>
                <c:formatCode>General</c:formatCode>
                <c:ptCount val="4"/>
                <c:pt idx="0">
                  <c:v>61.5</c:v>
                </c:pt>
                <c:pt idx="1">
                  <c:v>75</c:v>
                </c:pt>
              </c:numCache>
            </c:numRef>
          </c:val>
        </c:ser>
        <c:dLbls>
          <c:showVal val="1"/>
        </c:dLbls>
        <c:gapWidth val="75"/>
        <c:axId val="75231232"/>
        <c:axId val="75232768"/>
      </c:barChart>
      <c:catAx>
        <c:axId val="75231232"/>
        <c:scaling>
          <c:orientation val="minMax"/>
        </c:scaling>
        <c:axPos val="b"/>
        <c:majorTickMark val="none"/>
        <c:tickLblPos val="nextTo"/>
        <c:crossAx val="75232768"/>
        <c:crosses val="autoZero"/>
        <c:auto val="1"/>
        <c:lblAlgn val="ctr"/>
        <c:lblOffset val="100"/>
      </c:catAx>
      <c:valAx>
        <c:axId val="75232768"/>
        <c:scaling>
          <c:orientation val="minMax"/>
        </c:scaling>
        <c:axPos val="l"/>
        <c:numFmt formatCode="General" sourceLinked="1"/>
        <c:majorTickMark val="none"/>
        <c:tickLblPos val="nextTo"/>
        <c:crossAx val="75231232"/>
        <c:crosses val="autoZero"/>
        <c:crossBetween val="between"/>
      </c:valAx>
    </c:plotArea>
    <c:legend>
      <c:legendPos val="b"/>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Women </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howVal val="1"/>
          </c:dLbls>
          <c:cat>
            <c:strRef>
              <c:f>Sheet1!$A$2:$A$5</c:f>
              <c:strCache>
                <c:ptCount val="4"/>
                <c:pt idx="0">
                  <c:v>2000-2004</c:v>
                </c:pt>
                <c:pt idx="1">
                  <c:v>2004-2008</c:v>
                </c:pt>
                <c:pt idx="2">
                  <c:v>2008-2012</c:v>
                </c:pt>
                <c:pt idx="3">
                  <c:v>2012-2016</c:v>
                </c:pt>
              </c:strCache>
            </c:strRef>
          </c:cat>
          <c:val>
            <c:numRef>
              <c:f>Sheet1!$B$2:$B$5</c:f>
              <c:numCache>
                <c:formatCode>General</c:formatCode>
                <c:ptCount val="4"/>
                <c:pt idx="0">
                  <c:v>10.6</c:v>
                </c:pt>
                <c:pt idx="1">
                  <c:v>20.6</c:v>
                </c:pt>
                <c:pt idx="2">
                  <c:v>18.399999999999999</c:v>
                </c:pt>
                <c:pt idx="3">
                  <c:v>24</c:v>
                </c:pt>
              </c:numCache>
            </c:numRef>
          </c:val>
        </c:ser>
        <c:ser>
          <c:idx val="1"/>
          <c:order val="1"/>
          <c:tx>
            <c:strRef>
              <c:f>Sheet1!$C$1</c:f>
              <c:strCache>
                <c:ptCount val="1"/>
                <c:pt idx="0">
                  <c:v>Men </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howVal val="1"/>
          </c:dLbls>
          <c:cat>
            <c:strRef>
              <c:f>Sheet1!$A$2:$A$5</c:f>
              <c:strCache>
                <c:ptCount val="4"/>
                <c:pt idx="0">
                  <c:v>2000-2004</c:v>
                </c:pt>
                <c:pt idx="1">
                  <c:v>2004-2008</c:v>
                </c:pt>
                <c:pt idx="2">
                  <c:v>2008-2012</c:v>
                </c:pt>
                <c:pt idx="3">
                  <c:v>2012-2016</c:v>
                </c:pt>
              </c:strCache>
            </c:strRef>
          </c:cat>
          <c:val>
            <c:numRef>
              <c:f>Sheet1!$C$2:$C$5</c:f>
              <c:numCache>
                <c:formatCode>General</c:formatCode>
                <c:ptCount val="4"/>
                <c:pt idx="0">
                  <c:v>89.4</c:v>
                </c:pt>
                <c:pt idx="1">
                  <c:v>79.400000000000006</c:v>
                </c:pt>
                <c:pt idx="2">
                  <c:v>81.599999999999994</c:v>
                </c:pt>
                <c:pt idx="3">
                  <c:v>76</c:v>
                </c:pt>
              </c:numCache>
            </c:numRef>
          </c:val>
        </c:ser>
        <c:ser>
          <c:idx val="2"/>
          <c:order val="2"/>
          <c:tx>
            <c:strRef>
              <c:f>Sheet1!$D$1</c:f>
              <c:strCache>
                <c:ptCount val="1"/>
                <c:pt idx="0">
                  <c:v>Column1</c:v>
                </c:pt>
              </c:strCache>
            </c:strRef>
          </c:tx>
          <c:dLbls>
            <c:showVal val="1"/>
          </c:dLbls>
          <c:cat>
            <c:strRef>
              <c:f>Sheet1!$A$2:$A$5</c:f>
              <c:strCache>
                <c:ptCount val="4"/>
                <c:pt idx="0">
                  <c:v>2000-2004</c:v>
                </c:pt>
                <c:pt idx="1">
                  <c:v>2004-2008</c:v>
                </c:pt>
                <c:pt idx="2">
                  <c:v>2008-2012</c:v>
                </c:pt>
                <c:pt idx="3">
                  <c:v>2012-2016</c:v>
                </c:pt>
              </c:strCache>
            </c:strRef>
          </c:cat>
          <c:val>
            <c:numRef>
              <c:f>Sheet1!$D$2:$D$5</c:f>
              <c:numCache>
                <c:formatCode>General</c:formatCode>
                <c:ptCount val="4"/>
              </c:numCache>
            </c:numRef>
          </c:val>
        </c:ser>
        <c:ser>
          <c:idx val="3"/>
          <c:order val="3"/>
          <c:tx>
            <c:strRef>
              <c:f>Sheet1!$E$1</c:f>
              <c:strCache>
                <c:ptCount val="1"/>
                <c:pt idx="0">
                  <c:v>Column2</c:v>
                </c:pt>
              </c:strCache>
            </c:strRef>
          </c:tx>
          <c:dLbls>
            <c:showVal val="1"/>
          </c:dLbls>
          <c:cat>
            <c:strRef>
              <c:f>Sheet1!$A$2:$A$5</c:f>
              <c:strCache>
                <c:ptCount val="4"/>
                <c:pt idx="0">
                  <c:v>2000-2004</c:v>
                </c:pt>
                <c:pt idx="1">
                  <c:v>2004-2008</c:v>
                </c:pt>
                <c:pt idx="2">
                  <c:v>2008-2012</c:v>
                </c:pt>
                <c:pt idx="3">
                  <c:v>2012-2016</c:v>
                </c:pt>
              </c:strCache>
            </c:strRef>
          </c:cat>
          <c:val>
            <c:numRef>
              <c:f>Sheet1!$E$2:$E$5</c:f>
              <c:numCache>
                <c:formatCode>General</c:formatCode>
                <c:ptCount val="4"/>
              </c:numCache>
            </c:numRef>
          </c:val>
        </c:ser>
        <c:dLbls>
          <c:showVal val="1"/>
        </c:dLbls>
        <c:gapWidth val="75"/>
        <c:axId val="75121792"/>
        <c:axId val="75123328"/>
      </c:barChart>
      <c:catAx>
        <c:axId val="75121792"/>
        <c:scaling>
          <c:orientation val="minMax"/>
        </c:scaling>
        <c:axPos val="b"/>
        <c:majorTickMark val="none"/>
        <c:tickLblPos val="nextTo"/>
        <c:crossAx val="75123328"/>
        <c:crosses val="autoZero"/>
        <c:auto val="1"/>
        <c:lblAlgn val="ctr"/>
        <c:lblOffset val="100"/>
      </c:catAx>
      <c:valAx>
        <c:axId val="75123328"/>
        <c:scaling>
          <c:orientation val="minMax"/>
        </c:scaling>
        <c:axPos val="l"/>
        <c:numFmt formatCode="General" sourceLinked="1"/>
        <c:majorTickMark val="none"/>
        <c:tickLblPos val="nextTo"/>
        <c:crossAx val="75121792"/>
        <c:crosses val="autoZero"/>
        <c:crossBetween val="between"/>
      </c:valAx>
    </c:plotArea>
    <c:legend>
      <c:legendPos val="b"/>
      <c:legendEntry>
        <c:idx val="2"/>
        <c:delete val="1"/>
      </c:legendEntry>
      <c:legendEntry>
        <c:idx val="3"/>
        <c:delete val="1"/>
      </c:legendEntry>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Women </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howVal val="1"/>
          </c:dLbls>
          <c:cat>
            <c:strRef>
              <c:f>Sheet1!$A$2:$A$5</c:f>
              <c:strCache>
                <c:ptCount val="2"/>
                <c:pt idx="0">
                  <c:v>Committee</c:v>
                </c:pt>
                <c:pt idx="1">
                  <c:v>Commisions</c:v>
                </c:pt>
              </c:strCache>
            </c:strRef>
          </c:cat>
          <c:val>
            <c:numRef>
              <c:f>Sheet1!$B$2:$B$5</c:f>
              <c:numCache>
                <c:formatCode>General</c:formatCode>
                <c:ptCount val="4"/>
                <c:pt idx="0">
                  <c:v>26.7</c:v>
                </c:pt>
                <c:pt idx="1">
                  <c:v>18.2</c:v>
                </c:pt>
              </c:numCache>
            </c:numRef>
          </c:val>
        </c:ser>
        <c:ser>
          <c:idx val="1"/>
          <c:order val="1"/>
          <c:tx>
            <c:strRef>
              <c:f>Sheet1!$C$1</c:f>
              <c:strCache>
                <c:ptCount val="1"/>
                <c:pt idx="0">
                  <c:v>Men</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howVal val="1"/>
          </c:dLbls>
          <c:cat>
            <c:strRef>
              <c:f>Sheet1!$A$2:$A$5</c:f>
              <c:strCache>
                <c:ptCount val="2"/>
                <c:pt idx="0">
                  <c:v>Committee</c:v>
                </c:pt>
                <c:pt idx="1">
                  <c:v>Commisions</c:v>
                </c:pt>
              </c:strCache>
            </c:strRef>
          </c:cat>
          <c:val>
            <c:numRef>
              <c:f>Sheet1!$C$2:$C$5</c:f>
              <c:numCache>
                <c:formatCode>General</c:formatCode>
                <c:ptCount val="4"/>
                <c:pt idx="0">
                  <c:v>73.3</c:v>
                </c:pt>
                <c:pt idx="1">
                  <c:v>81.8</c:v>
                </c:pt>
              </c:numCache>
            </c:numRef>
          </c:val>
        </c:ser>
        <c:dLbls>
          <c:showVal val="1"/>
        </c:dLbls>
        <c:gapWidth val="75"/>
        <c:axId val="78432128"/>
        <c:axId val="78433664"/>
      </c:barChart>
      <c:catAx>
        <c:axId val="78432128"/>
        <c:scaling>
          <c:orientation val="minMax"/>
        </c:scaling>
        <c:axPos val="b"/>
        <c:majorTickMark val="none"/>
        <c:tickLblPos val="nextTo"/>
        <c:crossAx val="78433664"/>
        <c:crosses val="autoZero"/>
        <c:auto val="1"/>
        <c:lblAlgn val="ctr"/>
        <c:lblOffset val="100"/>
      </c:catAx>
      <c:valAx>
        <c:axId val="78433664"/>
        <c:scaling>
          <c:orientation val="minMax"/>
        </c:scaling>
        <c:axPos val="l"/>
        <c:numFmt formatCode="General" sourceLinked="1"/>
        <c:majorTickMark val="none"/>
        <c:tickLblPos val="nextTo"/>
        <c:crossAx val="78432128"/>
        <c:crosses val="autoZero"/>
        <c:crossBetween val="between"/>
      </c:valAx>
    </c:plotArea>
    <c:legend>
      <c:legendPos val="b"/>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Women</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howVal val="1"/>
          </c:dLbls>
          <c:cat>
            <c:strRef>
              <c:f>Sheet1!$A$2</c:f>
              <c:strCache>
                <c:ptCount val="1"/>
                <c:pt idx="0">
                  <c:v>15th Government</c:v>
                </c:pt>
              </c:strCache>
            </c:strRef>
          </c:cat>
          <c:val>
            <c:numRef>
              <c:f>Sheet1!$B$2</c:f>
              <c:numCache>
                <c:formatCode>General</c:formatCode>
                <c:ptCount val="1"/>
                <c:pt idx="0">
                  <c:v>14.3</c:v>
                </c:pt>
              </c:numCache>
            </c:numRef>
          </c:val>
        </c:ser>
        <c:ser>
          <c:idx val="1"/>
          <c:order val="1"/>
          <c:tx>
            <c:strRef>
              <c:f>Sheet1!$C$1</c:f>
              <c:strCache>
                <c:ptCount val="1"/>
                <c:pt idx="0">
                  <c:v>Men</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howVal val="1"/>
          </c:dLbls>
          <c:cat>
            <c:strRef>
              <c:f>Sheet1!$A$2</c:f>
              <c:strCache>
                <c:ptCount val="1"/>
                <c:pt idx="0">
                  <c:v>15th Government</c:v>
                </c:pt>
              </c:strCache>
            </c:strRef>
          </c:cat>
          <c:val>
            <c:numRef>
              <c:f>Sheet1!$C$2</c:f>
              <c:numCache>
                <c:formatCode>General</c:formatCode>
                <c:ptCount val="1"/>
                <c:pt idx="0">
                  <c:v>85.7</c:v>
                </c:pt>
              </c:numCache>
            </c:numRef>
          </c:val>
        </c:ser>
        <c:dLbls>
          <c:showVal val="1"/>
        </c:dLbls>
        <c:gapWidth val="75"/>
        <c:axId val="78664448"/>
        <c:axId val="78665984"/>
      </c:barChart>
      <c:catAx>
        <c:axId val="78664448"/>
        <c:scaling>
          <c:orientation val="minMax"/>
        </c:scaling>
        <c:axPos val="b"/>
        <c:majorTickMark val="none"/>
        <c:tickLblPos val="nextTo"/>
        <c:crossAx val="78665984"/>
        <c:crosses val="autoZero"/>
        <c:auto val="1"/>
        <c:lblAlgn val="ctr"/>
        <c:lblOffset val="100"/>
      </c:catAx>
      <c:valAx>
        <c:axId val="78665984"/>
        <c:scaling>
          <c:orientation val="minMax"/>
        </c:scaling>
        <c:axPos val="l"/>
        <c:numFmt formatCode="General" sourceLinked="1"/>
        <c:majorTickMark val="none"/>
        <c:tickLblPos val="nextTo"/>
        <c:crossAx val="78664448"/>
        <c:crosses val="autoZero"/>
        <c:crossBetween val="between"/>
      </c:valAx>
    </c:plotArea>
    <c:legend>
      <c:legendPos val="b"/>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col"/>
        <c:grouping val="clustered"/>
        <c:ser>
          <c:idx val="0"/>
          <c:order val="0"/>
          <c:tx>
            <c:strRef>
              <c:f>Sheet1!$B$1</c:f>
              <c:strCache>
                <c:ptCount val="1"/>
                <c:pt idx="0">
                  <c:v>Party members</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Sheet1!$A$2:$A$5</c:f>
              <c:strCache>
                <c:ptCount val="4"/>
                <c:pt idx="0">
                  <c:v>Lithuanian Social Democrat Party</c:v>
                </c:pt>
                <c:pt idx="1">
                  <c:v>Lithuanian Poles' Electoral Action</c:v>
                </c:pt>
                <c:pt idx="2">
                  <c:v>Lithuanian Republic Liberal Movement</c:v>
                </c:pt>
                <c:pt idx="3">
                  <c:v>Labour Party</c:v>
                </c:pt>
              </c:strCache>
            </c:strRef>
          </c:cat>
          <c:val>
            <c:numRef>
              <c:f>Sheet1!$B$2:$B$5</c:f>
              <c:numCache>
                <c:formatCode>General</c:formatCode>
                <c:ptCount val="4"/>
                <c:pt idx="0">
                  <c:v>51.97</c:v>
                </c:pt>
                <c:pt idx="1">
                  <c:v>60.61</c:v>
                </c:pt>
                <c:pt idx="2">
                  <c:v>45.29</c:v>
                </c:pt>
                <c:pt idx="3">
                  <c:v>54.7</c:v>
                </c:pt>
              </c:numCache>
            </c:numRef>
          </c:val>
        </c:ser>
        <c:ser>
          <c:idx val="1"/>
          <c:order val="1"/>
          <c:tx>
            <c:strRef>
              <c:f>Sheet1!$C$1</c:f>
              <c:strCache>
                <c:ptCount val="1"/>
                <c:pt idx="0">
                  <c:v>Bord</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Sheet1!$A$2:$A$5</c:f>
              <c:strCache>
                <c:ptCount val="4"/>
                <c:pt idx="0">
                  <c:v>Lithuanian Social Democrat Party</c:v>
                </c:pt>
                <c:pt idx="1">
                  <c:v>Lithuanian Poles' Electoral Action</c:v>
                </c:pt>
                <c:pt idx="2">
                  <c:v>Lithuanian Republic Liberal Movement</c:v>
                </c:pt>
                <c:pt idx="3">
                  <c:v>Labour Party</c:v>
                </c:pt>
              </c:strCache>
            </c:strRef>
          </c:cat>
          <c:val>
            <c:numRef>
              <c:f>Sheet1!$C$2:$C$5</c:f>
              <c:numCache>
                <c:formatCode>General</c:formatCode>
                <c:ptCount val="4"/>
                <c:pt idx="0">
                  <c:v>35.4</c:v>
                </c:pt>
                <c:pt idx="1">
                  <c:v>33.33</c:v>
                </c:pt>
                <c:pt idx="2">
                  <c:v>7.69</c:v>
                </c:pt>
                <c:pt idx="3">
                  <c:v>27.77</c:v>
                </c:pt>
              </c:numCache>
            </c:numRef>
          </c:val>
        </c:ser>
        <c:ser>
          <c:idx val="2"/>
          <c:order val="2"/>
          <c:tx>
            <c:strRef>
              <c:f>Sheet1!$D$1</c:f>
              <c:strCache>
                <c:ptCount val="1"/>
                <c:pt idx="0">
                  <c:v>Presidium</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Sheet1!$A$2:$A$5</c:f>
              <c:strCache>
                <c:ptCount val="4"/>
                <c:pt idx="0">
                  <c:v>Lithuanian Social Democrat Party</c:v>
                </c:pt>
                <c:pt idx="1">
                  <c:v>Lithuanian Poles' Electoral Action</c:v>
                </c:pt>
                <c:pt idx="2">
                  <c:v>Lithuanian Republic Liberal Movement</c:v>
                </c:pt>
                <c:pt idx="3">
                  <c:v>Labour Party</c:v>
                </c:pt>
              </c:strCache>
            </c:strRef>
          </c:cat>
          <c:val>
            <c:numRef>
              <c:f>Sheet1!$D$2:$D$5</c:f>
              <c:numCache>
                <c:formatCode>General</c:formatCode>
                <c:ptCount val="4"/>
                <c:pt idx="0">
                  <c:v>40.54</c:v>
                </c:pt>
                <c:pt idx="1">
                  <c:v>47.12</c:v>
                </c:pt>
                <c:pt idx="3">
                  <c:v>30.61</c:v>
                </c:pt>
              </c:numCache>
            </c:numRef>
          </c:val>
        </c:ser>
        <c:ser>
          <c:idx val="3"/>
          <c:order val="3"/>
          <c:tx>
            <c:strRef>
              <c:f>Sheet1!$E$1</c:f>
              <c:strCache>
                <c:ptCount val="1"/>
                <c:pt idx="0">
                  <c:v>Departmental Chair </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Sheet1!$A$2:$A$5</c:f>
              <c:strCache>
                <c:ptCount val="4"/>
                <c:pt idx="0">
                  <c:v>Lithuanian Social Democrat Party</c:v>
                </c:pt>
                <c:pt idx="1">
                  <c:v>Lithuanian Poles' Electoral Action</c:v>
                </c:pt>
                <c:pt idx="2">
                  <c:v>Lithuanian Republic Liberal Movement</c:v>
                </c:pt>
                <c:pt idx="3">
                  <c:v>Labour Party</c:v>
                </c:pt>
              </c:strCache>
            </c:strRef>
          </c:cat>
          <c:val>
            <c:numRef>
              <c:f>Sheet1!$E$2:$E$5</c:f>
              <c:numCache>
                <c:formatCode>General</c:formatCode>
                <c:ptCount val="4"/>
                <c:pt idx="0">
                  <c:v>21.66</c:v>
                </c:pt>
                <c:pt idx="1">
                  <c:v>50</c:v>
                </c:pt>
                <c:pt idx="3">
                  <c:v>23.33</c:v>
                </c:pt>
              </c:numCache>
            </c:numRef>
          </c:val>
        </c:ser>
        <c:dLbls/>
        <c:axId val="79386496"/>
        <c:axId val="79388032"/>
      </c:barChart>
      <c:catAx>
        <c:axId val="79386496"/>
        <c:scaling>
          <c:orientation val="minMax"/>
        </c:scaling>
        <c:axPos val="b"/>
        <c:majorTickMark val="none"/>
        <c:tickLblPos val="nextTo"/>
        <c:crossAx val="79388032"/>
        <c:crosses val="autoZero"/>
        <c:auto val="1"/>
        <c:lblAlgn val="ctr"/>
        <c:lblOffset val="100"/>
      </c:catAx>
      <c:valAx>
        <c:axId val="79388032"/>
        <c:scaling>
          <c:orientation val="minMax"/>
        </c:scaling>
        <c:axPos val="l"/>
        <c:majorGridlines/>
        <c:numFmt formatCode="General" sourceLinked="1"/>
        <c:majorTickMark val="none"/>
        <c:tickLblPos val="nextTo"/>
        <c:crossAx val="79386496"/>
        <c:crosses val="autoZero"/>
        <c:crossBetween val="between"/>
      </c:valAx>
    </c:plotArea>
    <c:legend>
      <c:legendPos val="r"/>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1600200"/>
          </a:xfrm>
        </p:spPr>
        <p:txBody>
          <a:bodyPr>
            <a:normAutofit/>
          </a:bodyPr>
          <a:lstStyle/>
          <a:p>
            <a:r>
              <a:rPr lang="en-US" sz="7200" b="1" dirty="0" smtClean="0">
                <a:solidFill>
                  <a:srgbClr val="92D050"/>
                </a:solidFill>
                <a:effectLst>
                  <a:outerShdw blurRad="38100" dist="38100" dir="2700000" algn="tl">
                    <a:srgbClr val="000000">
                      <a:alpha val="43137"/>
                    </a:srgbClr>
                  </a:outerShdw>
                </a:effectLst>
              </a:rPr>
              <a:t>Women in politic</a:t>
            </a:r>
            <a:endParaRPr lang="en-US" sz="7200" b="1" dirty="0">
              <a:solidFill>
                <a:srgbClr val="92D05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4800" b="1" dirty="0" smtClean="0">
                <a:solidFill>
                  <a:schemeClr val="accent1">
                    <a:lumMod val="60000"/>
                    <a:lumOff val="40000"/>
                  </a:schemeClr>
                </a:solidFill>
                <a:effectLst>
                  <a:outerShdw blurRad="38100" dist="38100" dir="2700000" algn="tl">
                    <a:srgbClr val="000000">
                      <a:alpha val="43137"/>
                    </a:srgbClr>
                  </a:outerShdw>
                </a:effectLst>
              </a:rPr>
              <a:t>Lithuanian case</a:t>
            </a:r>
            <a:endParaRPr lang="en-US" sz="4800" b="1" dirty="0">
              <a:solidFill>
                <a:schemeClr val="accent1">
                  <a:lumMod val="60000"/>
                  <a:lumOff val="40000"/>
                </a:schemeClr>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lumMod val="60000"/>
                    <a:lumOff val="40000"/>
                  </a:schemeClr>
                </a:solidFill>
                <a:effectLst>
                  <a:outerShdw blurRad="38100" dist="38100" dir="2700000" algn="tl">
                    <a:srgbClr val="000000">
                      <a:alpha val="43137"/>
                    </a:srgbClr>
                  </a:outerShdw>
                </a:effectLst>
              </a:rPr>
              <a:t>Gender parity in the European Parliament</a:t>
            </a:r>
            <a:endParaRPr lang="en-US" b="1" dirty="0">
              <a:solidFill>
                <a:schemeClr val="accent1">
                  <a:lumMod val="60000"/>
                  <a:lumOff val="40000"/>
                </a:schemeClr>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2362200" y="1600200"/>
          <a:ext cx="60198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020762"/>
          </a:xfrm>
        </p:spPr>
        <p:txBody>
          <a:bodyPr>
            <a:normAutofit fontScale="90000"/>
          </a:bodyPr>
          <a:lstStyle/>
          <a:p>
            <a:r>
              <a:rPr lang="en-US" b="1" dirty="0" smtClean="0">
                <a:solidFill>
                  <a:schemeClr val="accent1">
                    <a:lumMod val="60000"/>
                    <a:lumOff val="40000"/>
                  </a:schemeClr>
                </a:solidFill>
                <a:effectLst>
                  <a:outerShdw blurRad="38100" dist="38100" dir="2700000" algn="tl">
                    <a:srgbClr val="000000">
                      <a:alpha val="43137"/>
                    </a:srgbClr>
                  </a:outerShdw>
                </a:effectLst>
              </a:rPr>
              <a:t>Gender parity in the National Parliament</a:t>
            </a:r>
            <a:endParaRPr lang="en-US" b="1" dirty="0">
              <a:solidFill>
                <a:schemeClr val="accent1">
                  <a:lumMod val="60000"/>
                  <a:lumOff val="40000"/>
                </a:schemeClr>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228600" y="1447800"/>
          <a:ext cx="8610600" cy="51054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V="1">
            <a:off x="1295400" y="4724400"/>
            <a:ext cx="1981200" cy="3810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276600" y="4724400"/>
            <a:ext cx="1905000" cy="762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181600" y="4572000"/>
            <a:ext cx="1981200" cy="2286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b="1" dirty="0" smtClean="0">
                <a:solidFill>
                  <a:schemeClr val="accent1">
                    <a:lumMod val="60000"/>
                    <a:lumOff val="40000"/>
                  </a:schemeClr>
                </a:solidFill>
                <a:effectLst>
                  <a:outerShdw blurRad="38100" dist="38100" dir="2700000" algn="tl">
                    <a:srgbClr val="000000">
                      <a:alpha val="43137"/>
                    </a:srgbClr>
                  </a:outerShdw>
                </a:effectLst>
              </a:rPr>
              <a:t>Chairing of  Parliament Committee and Commissions </a:t>
            </a:r>
            <a:endParaRPr lang="en-US" b="1" dirty="0">
              <a:solidFill>
                <a:schemeClr val="accent1">
                  <a:lumMod val="60000"/>
                  <a:lumOff val="40000"/>
                </a:schemeClr>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1752600" y="1752600"/>
          <a:ext cx="64770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60000"/>
                    <a:lumOff val="40000"/>
                  </a:schemeClr>
                </a:solidFill>
                <a:effectLst>
                  <a:outerShdw blurRad="38100" dist="38100" dir="2700000" algn="tl">
                    <a:srgbClr val="000000">
                      <a:alpha val="43137"/>
                    </a:srgbClr>
                  </a:outerShdw>
                </a:effectLst>
              </a:rPr>
              <a:t>Ministers</a:t>
            </a:r>
            <a:r>
              <a:rPr lang="en-US" dirty="0" smtClean="0"/>
              <a:t> </a:t>
            </a:r>
            <a:endParaRPr lang="en-US" dirty="0"/>
          </a:p>
        </p:txBody>
      </p:sp>
      <p:graphicFrame>
        <p:nvGraphicFramePr>
          <p:cNvPr id="4" name="Content Placeholder 3"/>
          <p:cNvGraphicFramePr>
            <a:graphicFrameLocks noGrp="1"/>
          </p:cNvGraphicFramePr>
          <p:nvPr>
            <p:ph idx="1"/>
          </p:nvPr>
        </p:nvGraphicFramePr>
        <p:xfrm>
          <a:off x="457200" y="1828800"/>
          <a:ext cx="6477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ular Callout 4"/>
          <p:cNvSpPr/>
          <p:nvPr/>
        </p:nvSpPr>
        <p:spPr>
          <a:xfrm>
            <a:off x="5334000" y="1371600"/>
            <a:ext cx="3581400" cy="2133600"/>
          </a:xfrm>
          <a:prstGeom prst="wedgeRoundRectCallout">
            <a:avLst>
              <a:gd name="adj1" fmla="val -20709"/>
              <a:gd name="adj2" fmla="val 59283"/>
              <a:gd name="adj3" fmla="val 16667"/>
            </a:avLst>
          </a:prstGeom>
          <a:solidFill>
            <a:schemeClr val="bg2">
              <a:lumMod val="9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In the Government of Lithuania, women comprise only 30 % of ministers, vice-ministers and advisors to ministers</a:t>
            </a:r>
            <a:endParaRPr lang="en-US" sz="2400" b="1" dirty="0">
              <a:effectLst>
                <a:outerShdw blurRad="38100" dist="38100" dir="2700000" algn="tl">
                  <a:srgbClr val="000000">
                    <a:alpha val="43137"/>
                  </a:srgbClr>
                </a:outerShdw>
              </a:effectLst>
            </a:endParaRPr>
          </a:p>
        </p:txBody>
      </p:sp>
      <p:sp>
        <p:nvSpPr>
          <p:cNvPr id="6" name="Rounded Rectangular Callout 5"/>
          <p:cNvSpPr/>
          <p:nvPr/>
        </p:nvSpPr>
        <p:spPr>
          <a:xfrm>
            <a:off x="381000" y="1676400"/>
            <a:ext cx="3276600" cy="2438400"/>
          </a:xfrm>
          <a:prstGeom prst="wedgeRoundRectCallout">
            <a:avLst>
              <a:gd name="adj1" fmla="val -21782"/>
              <a:gd name="adj2" fmla="val 57570"/>
              <a:gd name="adj3" fmla="val 16667"/>
            </a:avLst>
          </a:prstGeom>
          <a:solidFill>
            <a:schemeClr val="bg2">
              <a:lumMod val="9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algn="ctr"/>
            <a:r>
              <a:rPr lang="en-US" sz="2400" b="1" dirty="0" smtClean="0">
                <a:effectLst>
                  <a:outerShdw blurRad="38100" dist="38100" dir="2700000" algn="tl">
                    <a:srgbClr val="000000">
                      <a:alpha val="43137"/>
                    </a:srgbClr>
                  </a:outerShdw>
                </a:effectLst>
              </a:rPr>
              <a:t>In 2011, 39 percent of all leaders (legislators, senior officers and managers) were women</a:t>
            </a:r>
            <a:endParaRPr lang="en-US"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1+#ppt_w/2"/>
                                          </p:val>
                                        </p:tav>
                                        <p:tav tm="100000">
                                          <p:val>
                                            <p:strVal val="#ppt_x"/>
                                          </p:val>
                                        </p:tav>
                                      </p:tavLst>
                                    </p:anim>
                                    <p:anim calcmode="lin" valueType="num">
                                      <p:cBhvr additive="base">
                                        <p:cTn id="8" dur="2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9"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0-#ppt_w/2"/>
                                          </p:val>
                                        </p:tav>
                                        <p:tav tm="100000">
                                          <p:val>
                                            <p:strVal val="#ppt_x"/>
                                          </p:val>
                                        </p:tav>
                                      </p:tavLst>
                                    </p:anim>
                                    <p:anim calcmode="lin" valueType="num">
                                      <p:cBhvr additive="base">
                                        <p:cTn id="13" dur="2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715962"/>
          </a:xfrm>
        </p:spPr>
        <p:txBody>
          <a:bodyPr>
            <a:normAutofit fontScale="90000"/>
          </a:bodyPr>
          <a:lstStyle/>
          <a:p>
            <a:r>
              <a:rPr lang="en-US" b="1" dirty="0" smtClean="0">
                <a:solidFill>
                  <a:schemeClr val="accent1">
                    <a:lumMod val="60000"/>
                    <a:lumOff val="40000"/>
                  </a:schemeClr>
                </a:solidFill>
                <a:effectLst>
                  <a:outerShdw blurRad="38100" dist="38100" dir="2700000" algn="tl">
                    <a:srgbClr val="000000">
                      <a:alpha val="43137"/>
                    </a:srgbClr>
                  </a:outerShdw>
                </a:effectLst>
              </a:rPr>
              <a:t>Women in </a:t>
            </a:r>
            <a:r>
              <a:rPr lang="en-US" b="1" dirty="0" smtClean="0">
                <a:solidFill>
                  <a:schemeClr val="accent1">
                    <a:lumMod val="60000"/>
                    <a:lumOff val="40000"/>
                  </a:schemeClr>
                </a:solidFill>
                <a:effectLst>
                  <a:outerShdw blurRad="38100" dist="38100" dir="2700000" algn="tl">
                    <a:srgbClr val="000000">
                      <a:alpha val="43137"/>
                    </a:srgbClr>
                  </a:outerShdw>
                </a:effectLst>
              </a:rPr>
              <a:t>Lithuanian </a:t>
            </a:r>
            <a:r>
              <a:rPr lang="en-US" b="1" dirty="0" smtClean="0">
                <a:solidFill>
                  <a:schemeClr val="accent1">
                    <a:lumMod val="60000"/>
                    <a:lumOff val="40000"/>
                  </a:schemeClr>
                </a:solidFill>
                <a:effectLst>
                  <a:outerShdw blurRad="38100" dist="38100" dir="2700000" algn="tl">
                    <a:srgbClr val="000000">
                      <a:alpha val="43137"/>
                    </a:srgbClr>
                  </a:outerShdw>
                </a:effectLst>
              </a:rPr>
              <a:t>political parties</a:t>
            </a:r>
            <a:endParaRPr lang="en-US" b="1" dirty="0">
              <a:solidFill>
                <a:schemeClr val="accent1">
                  <a:lumMod val="60000"/>
                  <a:lumOff val="40000"/>
                </a:schemeClr>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152400" y="1143000"/>
          <a:ext cx="8763000" cy="5486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2"/>
          <p:cNvSpPr/>
          <p:nvPr/>
        </p:nvSpPr>
        <p:spPr>
          <a:xfrm>
            <a:off x="228600" y="304800"/>
            <a:ext cx="3505200" cy="2514600"/>
          </a:xfrm>
          <a:prstGeom prst="wedgeRoundRectCallout">
            <a:avLst>
              <a:gd name="adj1" fmla="val 74048"/>
              <a:gd name="adj2" fmla="val -28861"/>
              <a:gd name="adj3" fmla="val 16667"/>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dirty="0" smtClean="0"/>
              <a:t>1999-2000 </a:t>
            </a:r>
            <a:r>
              <a:rPr lang="en-GB" b="1" dirty="0" smtClean="0"/>
              <a:t>“Women in Decision Making” </a:t>
            </a:r>
          </a:p>
          <a:p>
            <a:pPr algn="ctr"/>
            <a:r>
              <a:rPr lang="en-GB" dirty="0" smtClean="0"/>
              <a:t>US Embassy Democracy Commission. Project was designed for women leaders in politics and managers to seek for better representation in the society and leadership positions</a:t>
            </a:r>
            <a:endParaRPr lang="en-US" dirty="0"/>
          </a:p>
        </p:txBody>
      </p:sp>
      <p:sp>
        <p:nvSpPr>
          <p:cNvPr id="6" name="Rounded Rectangular Callout 5"/>
          <p:cNvSpPr/>
          <p:nvPr/>
        </p:nvSpPr>
        <p:spPr>
          <a:xfrm>
            <a:off x="5257800" y="228600"/>
            <a:ext cx="3733800" cy="2590800"/>
          </a:xfrm>
          <a:prstGeom prst="wedgeRoundRectCallout">
            <a:avLst>
              <a:gd name="adj1" fmla="val -72501"/>
              <a:gd name="adj2" fmla="val -26693"/>
              <a:gd name="adj3" fmla="val 16667"/>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dirty="0" smtClean="0"/>
              <a:t>2001-2004 </a:t>
            </a:r>
            <a:r>
              <a:rPr lang="en-GB" b="1" dirty="0" smtClean="0"/>
              <a:t>“Gender in Politics in Lithuania” </a:t>
            </a:r>
          </a:p>
          <a:p>
            <a:pPr algn="ctr"/>
            <a:r>
              <a:rPr lang="en-GB" dirty="0" smtClean="0"/>
              <a:t>financed by SIDA (Sweden). Helping women from different parties to prepare for elections. Project result: increased number of women in Parliament</a:t>
            </a:r>
            <a:endParaRPr lang="en-US" dirty="0"/>
          </a:p>
        </p:txBody>
      </p:sp>
      <p:sp>
        <p:nvSpPr>
          <p:cNvPr id="7" name="Rounded Rectangular Callout 6"/>
          <p:cNvSpPr/>
          <p:nvPr/>
        </p:nvSpPr>
        <p:spPr>
          <a:xfrm>
            <a:off x="228600" y="2971800"/>
            <a:ext cx="5257800" cy="3276600"/>
          </a:xfrm>
          <a:prstGeom prst="wedgeRoundRectCallout">
            <a:avLst>
              <a:gd name="adj1" fmla="val 45321"/>
              <a:gd name="adj2" fmla="val -118295"/>
              <a:gd name="adj3" fmla="val 16667"/>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dirty="0" smtClean="0"/>
              <a:t>2005-2007 </a:t>
            </a:r>
            <a:r>
              <a:rPr lang="en-GB" b="1" dirty="0" smtClean="0"/>
              <a:t>“Gender Balanced Representation of Women in Politics” </a:t>
            </a:r>
          </a:p>
          <a:p>
            <a:pPr algn="ctr"/>
            <a:r>
              <a:rPr lang="en-GB" dirty="0" smtClean="0"/>
              <a:t>ESF, Ministry off Social Security and Labour. Objectives of the project were to strengthen cooperation among women in Lithuania through networking between already elected women and women active in NGO’s, to increase the awareness of gender in politics. Networks of women politicians from different parties created in 10 counties of Lithuania. Some of them still very active</a:t>
            </a:r>
            <a:endParaRPr lang="en-US" dirty="0"/>
          </a:p>
        </p:txBody>
      </p:sp>
      <p:sp>
        <p:nvSpPr>
          <p:cNvPr id="8" name="Rounded Rectangular Callout 7"/>
          <p:cNvSpPr/>
          <p:nvPr/>
        </p:nvSpPr>
        <p:spPr>
          <a:xfrm>
            <a:off x="5257800" y="3733800"/>
            <a:ext cx="3657600" cy="2895600"/>
          </a:xfrm>
          <a:prstGeom prst="wedgeRoundRectCallout">
            <a:avLst>
              <a:gd name="adj1" fmla="val -71230"/>
              <a:gd name="adj2" fmla="val -151034"/>
              <a:gd name="adj3" fmla="val 16667"/>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dirty="0" smtClean="0"/>
              <a:t>2012 Ministry off Social Security and Labour supported activities before elections to Parliament, </a:t>
            </a:r>
            <a:r>
              <a:rPr lang="en-GB" b="1" dirty="0" smtClean="0"/>
              <a:t>social events “Vote for Women”</a:t>
            </a:r>
            <a:r>
              <a:rPr lang="en-GB" dirty="0" smtClean="0"/>
              <a:t>, seminars and a conference was organised. Number of women in Parliament increased by 5 per cent points</a:t>
            </a:r>
            <a:endParaRPr lang="en-US" dirty="0"/>
          </a:p>
        </p:txBody>
      </p:sp>
      <p:sp>
        <p:nvSpPr>
          <p:cNvPr id="11" name="Rectangle 10"/>
          <p:cNvSpPr/>
          <p:nvPr/>
        </p:nvSpPr>
        <p:spPr>
          <a:xfrm>
            <a:off x="3581400" y="685800"/>
            <a:ext cx="1828800" cy="12192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i="1" dirty="0" smtClean="0"/>
              <a:t>Women Employment Information Centre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1+#ppt_w/2"/>
                                          </p:val>
                                        </p:tav>
                                        <p:tav tm="100000">
                                          <p:val>
                                            <p:strVal val="#ppt_x"/>
                                          </p:val>
                                        </p:tav>
                                      </p:tavLst>
                                    </p:anim>
                                    <p:anim calcmode="lin" valueType="num">
                                      <p:cBhvr additive="base">
                                        <p:cTn id="13" dur="20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2000" fill="hold"/>
                                        <p:tgtEl>
                                          <p:spTgt spid="7"/>
                                        </p:tgtEl>
                                        <p:attrNameLst>
                                          <p:attrName>ppt_x</p:attrName>
                                        </p:attrNameLst>
                                      </p:cBhvr>
                                      <p:tavLst>
                                        <p:tav tm="0">
                                          <p:val>
                                            <p:strVal val="0-#ppt_w/2"/>
                                          </p:val>
                                        </p:tav>
                                        <p:tav tm="100000">
                                          <p:val>
                                            <p:strVal val="#ppt_x"/>
                                          </p:val>
                                        </p:tav>
                                      </p:tavLst>
                                    </p:anim>
                                    <p:anim calcmode="lin" valueType="num">
                                      <p:cBhvr additive="base">
                                        <p:cTn id="18" dur="20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6"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2000" fill="hold"/>
                                        <p:tgtEl>
                                          <p:spTgt spid="8"/>
                                        </p:tgtEl>
                                        <p:attrNameLst>
                                          <p:attrName>ppt_x</p:attrName>
                                        </p:attrNameLst>
                                      </p:cBhvr>
                                      <p:tavLst>
                                        <p:tav tm="0">
                                          <p:val>
                                            <p:strVal val="1+#ppt_w/2"/>
                                          </p:val>
                                        </p:tav>
                                        <p:tav tm="100000">
                                          <p:val>
                                            <p:strVal val="#ppt_x"/>
                                          </p:val>
                                        </p:tav>
                                      </p:tavLst>
                                    </p:anim>
                                    <p:anim calcmode="lin" valueType="num">
                                      <p:cBhvr additive="base">
                                        <p:cTn id="23"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249</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Women in politic</vt:lpstr>
      <vt:lpstr>Gender parity in the European Parliament</vt:lpstr>
      <vt:lpstr>Gender parity in the National Parliament</vt:lpstr>
      <vt:lpstr>Chairing of  Parliament Committee and Commissions </vt:lpstr>
      <vt:lpstr>Ministers </vt:lpstr>
      <vt:lpstr>Women in Lithuanian political parties</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cp:revision>
  <dcterms:created xsi:type="dcterms:W3CDTF">2006-08-16T00:00:00Z</dcterms:created>
  <dcterms:modified xsi:type="dcterms:W3CDTF">2013-01-22T19:35:44Z</dcterms:modified>
</cp:coreProperties>
</file>